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9" r:id="rId1"/>
  </p:sldMasterIdLst>
  <p:notesMasterIdLst>
    <p:notesMasterId r:id="rId29"/>
  </p:notesMasterIdLst>
  <p:sldIdLst>
    <p:sldId id="256" r:id="rId2"/>
    <p:sldId id="297" r:id="rId3"/>
    <p:sldId id="257" r:id="rId4"/>
    <p:sldId id="307" r:id="rId5"/>
    <p:sldId id="322" r:id="rId6"/>
    <p:sldId id="335" r:id="rId7"/>
    <p:sldId id="325" r:id="rId8"/>
    <p:sldId id="326" r:id="rId9"/>
    <p:sldId id="327" r:id="rId10"/>
    <p:sldId id="328" r:id="rId11"/>
    <p:sldId id="329" r:id="rId12"/>
    <p:sldId id="330" r:id="rId13"/>
    <p:sldId id="332" r:id="rId14"/>
    <p:sldId id="331" r:id="rId15"/>
    <p:sldId id="333" r:id="rId16"/>
    <p:sldId id="334" r:id="rId17"/>
    <p:sldId id="337" r:id="rId18"/>
    <p:sldId id="338" r:id="rId19"/>
    <p:sldId id="339" r:id="rId20"/>
    <p:sldId id="340" r:id="rId21"/>
    <p:sldId id="341" r:id="rId22"/>
    <p:sldId id="345" r:id="rId23"/>
    <p:sldId id="348" r:id="rId24"/>
    <p:sldId id="347" r:id="rId25"/>
    <p:sldId id="346" r:id="rId26"/>
    <p:sldId id="349" r:id="rId27"/>
    <p:sldId id="350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6666"/>
    <a:srgbClr val="9900FF"/>
    <a:srgbClr val="FFFFFF"/>
    <a:srgbClr val="373737"/>
    <a:srgbClr val="686868"/>
    <a:srgbClr val="0A0A0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91C53E-0ACD-437B-B9B6-6A7FAF5E502B}">
  <a:tblStyle styleId="{8C91C53E-0ACD-437B-B9B6-6A7FAF5E50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309" autoAdjust="0"/>
  </p:normalViewPr>
  <p:slideViewPr>
    <p:cSldViewPr snapToGrid="0">
      <p:cViewPr varScale="1">
        <p:scale>
          <a:sx n="143" d="100"/>
          <a:sy n="143" d="100"/>
        </p:scale>
        <p:origin x="720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5495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5777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05502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9719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79281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7203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56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6856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3441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77a667ef0f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77a667ef0f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8905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7403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4086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0585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0499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9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9" r:id="rId3"/>
    <p:sldLayoutId id="2147483685" r:id="rId4"/>
    <p:sldLayoutId id="2147483689" r:id="rId5"/>
    <p:sldLayoutId id="2147483706" r:id="rId6"/>
    <p:sldLayoutId id="2147483707" r:id="rId7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>
            <a:spLocks noGrp="1"/>
          </p:cNvSpPr>
          <p:nvPr>
            <p:ph type="subTitle" idx="1"/>
          </p:nvPr>
        </p:nvSpPr>
        <p:spPr>
          <a:xfrm>
            <a:off x="2363075" y="3777853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2023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년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03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월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31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일 금요일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1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시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20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분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dk1"/>
                </a:solidFill>
              </a:rPr>
              <a:t>CheeYoon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M</a:t>
            </a:r>
            <a:r>
              <a:rPr lang="en" dirty="0" smtClean="0">
                <a:solidFill>
                  <a:schemeClr val="lt1"/>
                </a:solidFill>
              </a:rPr>
              <a:t>ovie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336222" y="1101645"/>
            <a:ext cx="1070790" cy="512368"/>
          </a:xfrm>
          <a:prstGeom prst="round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비회원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485724" y="1071592"/>
            <a:ext cx="1070790" cy="512368"/>
          </a:xfrm>
          <a:prstGeom prst="round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>
                <a:latin typeface="+mn-ea"/>
              </a:rPr>
              <a:t>정</a:t>
            </a:r>
            <a:r>
              <a:rPr lang="ko-KR" altLang="en-US" sz="1600" b="1" dirty="0" smtClean="0">
                <a:latin typeface="+mn-ea"/>
              </a:rPr>
              <a:t>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879278" y="1096125"/>
            <a:ext cx="1005392" cy="512368"/>
          </a:xfrm>
          <a:prstGeom prst="round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관리자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6006" y="1741440"/>
            <a:ext cx="1427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 조회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검색 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태그 등록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예고편 등록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관리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관리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998384" y="3089230"/>
            <a:ext cx="4872672" cy="1690584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solidFill>
                  <a:schemeClr val="tx1"/>
                </a:solidFill>
              </a:rPr>
              <a:t>▷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용어정리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이용자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영화리뷰 </a:t>
            </a:r>
            <a:r>
              <a:rPr lang="ko-KR" altLang="en-US" sz="1000" b="1" dirty="0">
                <a:solidFill>
                  <a:schemeClr val="tx1"/>
                </a:solidFill>
              </a:rPr>
              <a:t>시스템을 이용하고자 하는 모든 사람들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관리자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관리자 권한을 부여 받은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운영자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비회원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거치지 않고 시스템을 이용하는 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회 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거쳐 가입한 자로</a:t>
            </a:r>
            <a:r>
              <a:rPr lang="en-US" altLang="ko-KR" sz="1000" b="1" dirty="0">
                <a:solidFill>
                  <a:schemeClr val="tx1"/>
                </a:solidFill>
              </a:rPr>
              <a:t>,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모든 권한 이용 가능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67547" y="465516"/>
            <a:ext cx="1430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이용자 권한</a:t>
            </a:r>
          </a:p>
        </p:txBody>
      </p:sp>
      <p:sp>
        <p:nvSpPr>
          <p:cNvPr id="14" name="오른쪽 화살표 13"/>
          <p:cNvSpPr/>
          <p:nvPr/>
        </p:nvSpPr>
        <p:spPr>
          <a:xfrm>
            <a:off x="4942452" y="1103085"/>
            <a:ext cx="1151328" cy="538758"/>
          </a:xfrm>
          <a:prstGeom prst="rightArrow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16253" y="1717240"/>
            <a:ext cx="26071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평점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글 작성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댓글 작성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err="1" smtClean="0">
                <a:solidFill>
                  <a:srgbClr val="464646"/>
                </a:solidFill>
                <a:latin typeface="+mn-ea"/>
              </a:rPr>
              <a:t>마이메뉴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회원정보 수정 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/>
            </a:r>
            <a:br>
              <a:rPr lang="en-US" altLang="ko-KR" sz="1200" b="1" dirty="0" smtClean="0">
                <a:solidFill>
                  <a:srgbClr val="464646"/>
                </a:solidFill>
                <a:latin typeface="+mn-ea"/>
              </a:rPr>
            </a:b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개인서비스 제공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64385" y="1688301"/>
            <a:ext cx="24904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검색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제목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태그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영상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상세보기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조회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순위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관객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순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조회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목록 조회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8" name="덧셈 기호 17"/>
          <p:cNvSpPr/>
          <p:nvPr/>
        </p:nvSpPr>
        <p:spPr>
          <a:xfrm>
            <a:off x="5324644" y="1615145"/>
            <a:ext cx="262113" cy="289064"/>
          </a:xfrm>
          <a:prstGeom prst="mathPlus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24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10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77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6. </a:t>
            </a:r>
            <a:r>
              <a:rPr lang="ko-KR" altLang="en-US" sz="1800" b="1" dirty="0" err="1" smtClean="0">
                <a:latin typeface="+mj-ea"/>
                <a:ea typeface="+mj-ea"/>
              </a:rPr>
              <a:t>유스케이스</a:t>
            </a:r>
            <a:r>
              <a:rPr lang="ko-KR" altLang="en-US" sz="1800" b="1" dirty="0" smtClean="0">
                <a:latin typeface="+mj-ea"/>
                <a:ea typeface="+mj-ea"/>
              </a:rPr>
              <a:t>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(usecase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718609" y="614051"/>
            <a:ext cx="6145717" cy="4204904"/>
          </a:xfrm>
          <a:prstGeom prst="rect">
            <a:avLst/>
          </a:prstGeom>
          <a:noFill/>
          <a:ln w="25400">
            <a:solidFill>
              <a:srgbClr val="37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1999408" y="705763"/>
            <a:ext cx="762619" cy="27908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회원가입</a:t>
            </a:r>
            <a:endParaRPr lang="ko-KR" altLang="en-US" sz="1000" b="1" dirty="0"/>
          </a:p>
        </p:txBody>
      </p:sp>
      <p:sp>
        <p:nvSpPr>
          <p:cNvPr id="25" name="타원 24"/>
          <p:cNvSpPr/>
          <p:nvPr/>
        </p:nvSpPr>
        <p:spPr>
          <a:xfrm>
            <a:off x="2315403" y="3190889"/>
            <a:ext cx="721133" cy="281401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endParaRPr lang="ko-KR" altLang="en-US" sz="1000" b="1" dirty="0"/>
          </a:p>
        </p:txBody>
      </p:sp>
      <p:sp>
        <p:nvSpPr>
          <p:cNvPr id="26" name="타원 25"/>
          <p:cNvSpPr/>
          <p:nvPr/>
        </p:nvSpPr>
        <p:spPr>
          <a:xfrm>
            <a:off x="3270089" y="3579528"/>
            <a:ext cx="725862" cy="25857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비번찾기</a:t>
            </a:r>
            <a:endParaRPr lang="ko-KR" altLang="en-US" sz="1000" b="1" dirty="0"/>
          </a:p>
        </p:txBody>
      </p:sp>
      <p:sp>
        <p:nvSpPr>
          <p:cNvPr id="27" name="타원 26"/>
          <p:cNvSpPr/>
          <p:nvPr/>
        </p:nvSpPr>
        <p:spPr>
          <a:xfrm>
            <a:off x="3211809" y="3144587"/>
            <a:ext cx="777040" cy="27871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정보수정</a:t>
            </a:r>
            <a:endParaRPr lang="ko-KR" altLang="en-US" sz="1000" b="1" dirty="0"/>
          </a:p>
        </p:txBody>
      </p:sp>
      <p:sp>
        <p:nvSpPr>
          <p:cNvPr id="28" name="타원 27"/>
          <p:cNvSpPr/>
          <p:nvPr/>
        </p:nvSpPr>
        <p:spPr>
          <a:xfrm>
            <a:off x="4831903" y="2864230"/>
            <a:ext cx="816087" cy="27280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회원탈퇴</a:t>
            </a:r>
            <a:endParaRPr lang="ko-KR" altLang="en-US" sz="1000" b="1" dirty="0"/>
          </a:p>
        </p:txBody>
      </p:sp>
      <p:sp>
        <p:nvSpPr>
          <p:cNvPr id="29" name="타원 28"/>
          <p:cNvSpPr/>
          <p:nvPr/>
        </p:nvSpPr>
        <p:spPr>
          <a:xfrm>
            <a:off x="2408423" y="1505553"/>
            <a:ext cx="848962" cy="37158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30" name="타원 29"/>
          <p:cNvSpPr/>
          <p:nvPr/>
        </p:nvSpPr>
        <p:spPr>
          <a:xfrm>
            <a:off x="4371475" y="944243"/>
            <a:ext cx="920855" cy="34246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상세보기</a:t>
            </a:r>
            <a:endParaRPr lang="ko-KR" altLang="en-US" sz="1000" b="1" dirty="0"/>
          </a:p>
        </p:txBody>
      </p:sp>
      <p:sp>
        <p:nvSpPr>
          <p:cNvPr id="31" name="타원 30"/>
          <p:cNvSpPr/>
          <p:nvPr/>
        </p:nvSpPr>
        <p:spPr>
          <a:xfrm>
            <a:off x="2183349" y="3811074"/>
            <a:ext cx="920883" cy="36422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자유게시판</a:t>
            </a:r>
            <a:endParaRPr lang="ko-KR" altLang="en-US" sz="1000" b="1" dirty="0"/>
          </a:p>
        </p:txBody>
      </p:sp>
      <p:sp>
        <p:nvSpPr>
          <p:cNvPr id="36" name="타원 35"/>
          <p:cNvSpPr/>
          <p:nvPr/>
        </p:nvSpPr>
        <p:spPr>
          <a:xfrm>
            <a:off x="4092723" y="2048482"/>
            <a:ext cx="1298001" cy="551888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리스트</a:t>
            </a:r>
            <a:endParaRPr lang="en-US" altLang="ko-KR" sz="1000" b="1" dirty="0" smtClean="0"/>
          </a:p>
          <a:p>
            <a:pPr algn="ctr"/>
            <a:r>
              <a:rPr lang="en-US" altLang="ko-KR" sz="1000" b="1" dirty="0" smtClean="0"/>
              <a:t>(</a:t>
            </a:r>
            <a:r>
              <a:rPr lang="ko-KR" altLang="en-US" sz="1000" b="1" dirty="0" smtClean="0"/>
              <a:t>현재 상영</a:t>
            </a:r>
            <a:r>
              <a:rPr lang="en-US" altLang="ko-KR" sz="1000" b="1" dirty="0" smtClean="0"/>
              <a:t>, </a:t>
            </a:r>
          </a:p>
          <a:p>
            <a:pPr algn="ctr"/>
            <a:r>
              <a:rPr lang="ko-KR" altLang="en-US" sz="1000" b="1" dirty="0" smtClean="0"/>
              <a:t>개봉 예정</a:t>
            </a:r>
            <a:r>
              <a:rPr lang="en-US" altLang="ko-KR" sz="1000" b="1" dirty="0"/>
              <a:t>)</a:t>
            </a:r>
            <a:endParaRPr lang="en-US" altLang="ko-KR" sz="1000" b="1" dirty="0" smtClean="0"/>
          </a:p>
        </p:txBody>
      </p:sp>
      <p:sp>
        <p:nvSpPr>
          <p:cNvPr id="37" name="타원 36"/>
          <p:cNvSpPr/>
          <p:nvPr/>
        </p:nvSpPr>
        <p:spPr>
          <a:xfrm>
            <a:off x="2212332" y="2397499"/>
            <a:ext cx="1047094" cy="38052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등록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38" name="타원 37"/>
          <p:cNvSpPr/>
          <p:nvPr/>
        </p:nvSpPr>
        <p:spPr>
          <a:xfrm>
            <a:off x="4488936" y="4312873"/>
            <a:ext cx="861020" cy="3612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댓글작성</a:t>
            </a:r>
            <a:r>
              <a:rPr lang="en-US" altLang="ko-KR" sz="1000" b="1" dirty="0" smtClean="0"/>
              <a:t>,</a:t>
            </a:r>
          </a:p>
          <a:p>
            <a:pPr algn="ctr"/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40" name="타원 39"/>
          <p:cNvSpPr/>
          <p:nvPr/>
        </p:nvSpPr>
        <p:spPr>
          <a:xfrm>
            <a:off x="6397716" y="3300135"/>
            <a:ext cx="1038284" cy="381312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등록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수정</a:t>
            </a:r>
            <a:endParaRPr lang="en-US" altLang="ko-KR" sz="1000" b="1" dirty="0" smtClean="0"/>
          </a:p>
        </p:txBody>
      </p:sp>
      <p:sp>
        <p:nvSpPr>
          <p:cNvPr id="41" name="타원 40"/>
          <p:cNvSpPr/>
          <p:nvPr/>
        </p:nvSpPr>
        <p:spPr>
          <a:xfrm>
            <a:off x="6662535" y="4295107"/>
            <a:ext cx="920883" cy="430943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 관리</a:t>
            </a:r>
            <a:endParaRPr lang="ko-KR" altLang="en-US" sz="1000" b="1" dirty="0"/>
          </a:p>
        </p:txBody>
      </p:sp>
      <p:sp>
        <p:nvSpPr>
          <p:cNvPr id="42" name="타원 41"/>
          <p:cNvSpPr/>
          <p:nvPr/>
        </p:nvSpPr>
        <p:spPr>
          <a:xfrm>
            <a:off x="6140429" y="1401277"/>
            <a:ext cx="1211819" cy="43533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전체 회원 목록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회원 검색</a:t>
            </a:r>
            <a:endParaRPr lang="ko-KR" altLang="en-US" sz="1000" b="1" dirty="0"/>
          </a:p>
        </p:txBody>
      </p:sp>
      <p:sp>
        <p:nvSpPr>
          <p:cNvPr id="45" name="타원 44"/>
          <p:cNvSpPr/>
          <p:nvPr/>
        </p:nvSpPr>
        <p:spPr>
          <a:xfrm>
            <a:off x="6583925" y="2909876"/>
            <a:ext cx="822150" cy="2865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/>
              <a:t>평점 관리</a:t>
            </a:r>
            <a:endParaRPr lang="ko-KR" altLang="en-US" sz="1000" b="1" dirty="0"/>
          </a:p>
        </p:txBody>
      </p:sp>
      <p:grpSp>
        <p:nvGrpSpPr>
          <p:cNvPr id="46" name="그룹 45"/>
          <p:cNvGrpSpPr/>
          <p:nvPr/>
        </p:nvGrpSpPr>
        <p:grpSpPr>
          <a:xfrm>
            <a:off x="937336" y="2659588"/>
            <a:ext cx="668773" cy="588777"/>
            <a:chOff x="810398" y="2362099"/>
            <a:chExt cx="668773" cy="785037"/>
          </a:xfrm>
        </p:grpSpPr>
        <p:grpSp>
          <p:nvGrpSpPr>
            <p:cNvPr id="47" name="그룹 46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49" name="타원 48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0" name="직선 연결선 49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>
                <a:stCxn id="49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extBox 47"/>
            <p:cNvSpPr txBox="1"/>
            <p:nvPr/>
          </p:nvSpPr>
          <p:spPr>
            <a:xfrm>
              <a:off x="810398" y="2818841"/>
              <a:ext cx="66877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member</a:t>
              </a:r>
              <a:endParaRPr lang="ko-KR" altLang="en-US" sz="1000" dirty="0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843858" y="1333136"/>
            <a:ext cx="893193" cy="588777"/>
            <a:chOff x="692060" y="2362099"/>
            <a:chExt cx="893193" cy="785037"/>
          </a:xfrm>
        </p:grpSpPr>
        <p:grpSp>
          <p:nvGrpSpPr>
            <p:cNvPr id="55" name="그룹 54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57" name="타원 56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8" name="직선 연결선 57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>
                <a:stCxn id="57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/>
            <p:cNvSpPr txBox="1"/>
            <p:nvPr/>
          </p:nvSpPr>
          <p:spPr>
            <a:xfrm>
              <a:off x="692060" y="2818841"/>
              <a:ext cx="89319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nonmember</a:t>
              </a:r>
              <a:endParaRPr lang="ko-KR" altLang="en-US" sz="1000" dirty="0"/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233866" y="1947203"/>
            <a:ext cx="428322" cy="588777"/>
            <a:chOff x="934391" y="2362099"/>
            <a:chExt cx="428322" cy="785037"/>
          </a:xfrm>
        </p:grpSpPr>
        <p:grpSp>
          <p:nvGrpSpPr>
            <p:cNvPr id="63" name="그룹 62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65" name="타원 64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66" name="직선 연결선 65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stCxn id="65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/>
            <p:cNvSpPr txBox="1"/>
            <p:nvPr/>
          </p:nvSpPr>
          <p:spPr>
            <a:xfrm>
              <a:off x="934391" y="2818841"/>
              <a:ext cx="428322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user</a:t>
              </a:r>
              <a:endParaRPr lang="ko-KR" altLang="en-US" sz="1000" dirty="0"/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8065511" y="2050976"/>
            <a:ext cx="532518" cy="588778"/>
            <a:chOff x="889507" y="2362099"/>
            <a:chExt cx="532518" cy="785038"/>
          </a:xfrm>
        </p:grpSpPr>
        <p:grpSp>
          <p:nvGrpSpPr>
            <p:cNvPr id="71" name="그룹 70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73" name="타원 72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74" name="직선 연결선 73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>
                <a:stCxn id="73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/>
            <p:cNvSpPr txBox="1"/>
            <p:nvPr/>
          </p:nvSpPr>
          <p:spPr>
            <a:xfrm>
              <a:off x="889507" y="2818842"/>
              <a:ext cx="532518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 smtClean="0"/>
                <a:t>admin</a:t>
              </a:r>
              <a:endParaRPr lang="en-US" altLang="ko-KR" sz="1000" dirty="0"/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11</a:t>
              </a:r>
              <a:endParaRPr lang="ko-KR" altLang="en-US" dirty="0"/>
            </a:p>
          </p:txBody>
        </p:sp>
      </p:grpSp>
      <p:cxnSp>
        <p:nvCxnSpPr>
          <p:cNvPr id="4" name="직선 화살표 연결선 3"/>
          <p:cNvCxnSpPr/>
          <p:nvPr/>
        </p:nvCxnSpPr>
        <p:spPr>
          <a:xfrm flipH="1">
            <a:off x="632969" y="1557716"/>
            <a:ext cx="443062" cy="454572"/>
          </a:xfrm>
          <a:prstGeom prst="straightConnector1">
            <a:avLst/>
          </a:prstGeom>
          <a:ln w="2540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 flipH="1" flipV="1">
            <a:off x="596202" y="2274383"/>
            <a:ext cx="427146" cy="567350"/>
          </a:xfrm>
          <a:prstGeom prst="straightConnector1">
            <a:avLst/>
          </a:prstGeom>
          <a:ln w="2540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>
          <a:xfrm>
            <a:off x="2219073" y="1087027"/>
            <a:ext cx="735799" cy="30525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순위표</a:t>
            </a:r>
            <a:endParaRPr lang="ko-KR" altLang="en-US" sz="1000" b="1" dirty="0"/>
          </a:p>
        </p:txBody>
      </p:sp>
      <p:sp>
        <p:nvSpPr>
          <p:cNvPr id="88" name="TextBox 87"/>
          <p:cNvSpPr txBox="1"/>
          <p:nvPr/>
        </p:nvSpPr>
        <p:spPr>
          <a:xfrm>
            <a:off x="3807672" y="1046863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</a:rPr>
              <a:t>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3" name="타원 112"/>
          <p:cNvSpPr/>
          <p:nvPr/>
        </p:nvSpPr>
        <p:spPr>
          <a:xfrm>
            <a:off x="3478975" y="4301004"/>
            <a:ext cx="861020" cy="3612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답변글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작성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115" name="타원 114"/>
          <p:cNvSpPr/>
          <p:nvPr/>
        </p:nvSpPr>
        <p:spPr>
          <a:xfrm>
            <a:off x="4170481" y="3092113"/>
            <a:ext cx="762619" cy="2663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120" name="타원 119"/>
          <p:cNvSpPr/>
          <p:nvPr/>
        </p:nvSpPr>
        <p:spPr>
          <a:xfrm>
            <a:off x="2064069" y="4358342"/>
            <a:ext cx="1147740" cy="367708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글 작성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검색</a:t>
            </a:r>
            <a:r>
              <a:rPr lang="en-US" altLang="ko-KR" sz="1000" b="1" dirty="0" smtClean="0"/>
              <a:t> </a:t>
            </a:r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삭제</a:t>
            </a:r>
            <a:endParaRPr lang="en-US" altLang="ko-KR" sz="1000" b="1" dirty="0" smtClean="0"/>
          </a:p>
        </p:txBody>
      </p:sp>
      <p:sp>
        <p:nvSpPr>
          <p:cNvPr id="81" name="타원 80"/>
          <p:cNvSpPr/>
          <p:nvPr/>
        </p:nvSpPr>
        <p:spPr>
          <a:xfrm>
            <a:off x="6550635" y="3765934"/>
            <a:ext cx="920883" cy="37383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예고편 등록</a:t>
            </a:r>
            <a:endParaRPr lang="ko-KR" altLang="en-US" sz="1000" b="1" dirty="0"/>
          </a:p>
        </p:txBody>
      </p:sp>
      <p:cxnSp>
        <p:nvCxnSpPr>
          <p:cNvPr id="3" name="직선 연결선 2"/>
          <p:cNvCxnSpPr>
            <a:endCxn id="23" idx="2"/>
          </p:cNvCxnSpPr>
          <p:nvPr/>
        </p:nvCxnSpPr>
        <p:spPr>
          <a:xfrm flipV="1">
            <a:off x="1435331" y="845305"/>
            <a:ext cx="564077" cy="704343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>
            <a:endCxn id="84" idx="2"/>
          </p:cNvCxnSpPr>
          <p:nvPr/>
        </p:nvCxnSpPr>
        <p:spPr>
          <a:xfrm flipV="1">
            <a:off x="1447398" y="1239657"/>
            <a:ext cx="771675" cy="29336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/>
          <p:cNvCxnSpPr>
            <a:endCxn id="25" idx="2"/>
          </p:cNvCxnSpPr>
          <p:nvPr/>
        </p:nvCxnSpPr>
        <p:spPr>
          <a:xfrm>
            <a:off x="1407548" y="2887146"/>
            <a:ext cx="907855" cy="444444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>
            <a:endCxn id="27" idx="2"/>
          </p:cNvCxnSpPr>
          <p:nvPr/>
        </p:nvCxnSpPr>
        <p:spPr>
          <a:xfrm>
            <a:off x="1408252" y="2848697"/>
            <a:ext cx="1803557" cy="43524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/>
          <p:cNvCxnSpPr>
            <a:endCxn id="115" idx="2"/>
          </p:cNvCxnSpPr>
          <p:nvPr/>
        </p:nvCxnSpPr>
        <p:spPr>
          <a:xfrm>
            <a:off x="1415766" y="2871959"/>
            <a:ext cx="2754715" cy="353322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/>
          <p:cNvCxnSpPr>
            <a:endCxn id="84" idx="2"/>
          </p:cNvCxnSpPr>
          <p:nvPr/>
        </p:nvCxnSpPr>
        <p:spPr>
          <a:xfrm flipV="1">
            <a:off x="1422538" y="1239657"/>
            <a:ext cx="796535" cy="1654425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직선 연결선 144"/>
          <p:cNvCxnSpPr>
            <a:endCxn id="37" idx="2"/>
          </p:cNvCxnSpPr>
          <p:nvPr/>
        </p:nvCxnSpPr>
        <p:spPr>
          <a:xfrm flipV="1">
            <a:off x="1447398" y="2587764"/>
            <a:ext cx="764934" cy="253969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/>
          <p:cNvCxnSpPr/>
          <p:nvPr/>
        </p:nvCxnSpPr>
        <p:spPr>
          <a:xfrm flipH="1" flipV="1">
            <a:off x="2952841" y="3478241"/>
            <a:ext cx="196195" cy="137751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3023951" y="3486749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48" name="직선 화살표 연결선 147"/>
          <p:cNvCxnSpPr/>
          <p:nvPr/>
        </p:nvCxnSpPr>
        <p:spPr>
          <a:xfrm flipH="1">
            <a:off x="4758504" y="1392286"/>
            <a:ext cx="70018" cy="574089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화살표 연결선 149"/>
          <p:cNvCxnSpPr/>
          <p:nvPr/>
        </p:nvCxnSpPr>
        <p:spPr>
          <a:xfrm flipH="1">
            <a:off x="3346343" y="1222360"/>
            <a:ext cx="989213" cy="422927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4895855" y="1372704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</a:rPr>
              <a:t>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3" name="직선 화살표 연결선 162"/>
          <p:cNvCxnSpPr/>
          <p:nvPr/>
        </p:nvCxnSpPr>
        <p:spPr>
          <a:xfrm flipH="1" flipV="1">
            <a:off x="2637939" y="4139771"/>
            <a:ext cx="24623" cy="218571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2059088" y="4213795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8" name="직선 연결선 167"/>
          <p:cNvCxnSpPr>
            <a:endCxn id="31" idx="2"/>
          </p:cNvCxnSpPr>
          <p:nvPr/>
        </p:nvCxnSpPr>
        <p:spPr>
          <a:xfrm>
            <a:off x="1422538" y="2894082"/>
            <a:ext cx="760811" cy="109910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직선 연결선 170"/>
          <p:cNvCxnSpPr>
            <a:endCxn id="113" idx="2"/>
          </p:cNvCxnSpPr>
          <p:nvPr/>
        </p:nvCxnSpPr>
        <p:spPr>
          <a:xfrm>
            <a:off x="1460829" y="2901829"/>
            <a:ext cx="2018146" cy="1579793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직선 연결선 172"/>
          <p:cNvCxnSpPr>
            <a:endCxn id="38" idx="2"/>
          </p:cNvCxnSpPr>
          <p:nvPr/>
        </p:nvCxnSpPr>
        <p:spPr>
          <a:xfrm>
            <a:off x="1422538" y="2869403"/>
            <a:ext cx="3066398" cy="1624088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직선 연결선 178"/>
          <p:cNvCxnSpPr>
            <a:endCxn id="31" idx="6"/>
          </p:cNvCxnSpPr>
          <p:nvPr/>
        </p:nvCxnSpPr>
        <p:spPr>
          <a:xfrm flipH="1">
            <a:off x="3104232" y="2274383"/>
            <a:ext cx="5043372" cy="1718805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직선 연결선 180"/>
          <p:cNvCxnSpPr>
            <a:endCxn id="28" idx="2"/>
          </p:cNvCxnSpPr>
          <p:nvPr/>
        </p:nvCxnSpPr>
        <p:spPr>
          <a:xfrm>
            <a:off x="1460829" y="2887146"/>
            <a:ext cx="3371074" cy="11348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연결선 184"/>
          <p:cNvCxnSpPr>
            <a:endCxn id="84" idx="6"/>
          </p:cNvCxnSpPr>
          <p:nvPr/>
        </p:nvCxnSpPr>
        <p:spPr>
          <a:xfrm flipH="1" flipV="1">
            <a:off x="2954872" y="1239657"/>
            <a:ext cx="5110639" cy="1025040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타원 195"/>
          <p:cNvSpPr/>
          <p:nvPr/>
        </p:nvSpPr>
        <p:spPr>
          <a:xfrm>
            <a:off x="6639352" y="927077"/>
            <a:ext cx="834849" cy="41181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/>
              <a:t>관리자 로그인</a:t>
            </a:r>
            <a:endParaRPr lang="ko-KR" altLang="en-US" sz="1000" b="1" dirty="0"/>
          </a:p>
        </p:txBody>
      </p:sp>
      <p:cxnSp>
        <p:nvCxnSpPr>
          <p:cNvPr id="198" name="직선 연결선 197"/>
          <p:cNvCxnSpPr>
            <a:stCxn id="42" idx="6"/>
          </p:cNvCxnSpPr>
          <p:nvPr/>
        </p:nvCxnSpPr>
        <p:spPr>
          <a:xfrm>
            <a:off x="7352248" y="1618947"/>
            <a:ext cx="787953" cy="65543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연결선 199"/>
          <p:cNvCxnSpPr>
            <a:stCxn id="196" idx="6"/>
          </p:cNvCxnSpPr>
          <p:nvPr/>
        </p:nvCxnSpPr>
        <p:spPr>
          <a:xfrm>
            <a:off x="7474201" y="1132986"/>
            <a:ext cx="673403" cy="1131711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연결선 203"/>
          <p:cNvCxnSpPr>
            <a:endCxn id="45" idx="6"/>
          </p:cNvCxnSpPr>
          <p:nvPr/>
        </p:nvCxnSpPr>
        <p:spPr>
          <a:xfrm flipH="1">
            <a:off x="7406075" y="2274383"/>
            <a:ext cx="727132" cy="778761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연결선 205"/>
          <p:cNvCxnSpPr>
            <a:endCxn id="40" idx="6"/>
          </p:cNvCxnSpPr>
          <p:nvPr/>
        </p:nvCxnSpPr>
        <p:spPr>
          <a:xfrm flipH="1">
            <a:off x="7436000" y="2248694"/>
            <a:ext cx="686106" cy="124209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/>
          <p:cNvCxnSpPr>
            <a:endCxn id="81" idx="6"/>
          </p:cNvCxnSpPr>
          <p:nvPr/>
        </p:nvCxnSpPr>
        <p:spPr>
          <a:xfrm flipH="1">
            <a:off x="7471518" y="2217233"/>
            <a:ext cx="638154" cy="1735620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/>
          <p:cNvCxnSpPr>
            <a:endCxn id="41" idx="6"/>
          </p:cNvCxnSpPr>
          <p:nvPr/>
        </p:nvCxnSpPr>
        <p:spPr>
          <a:xfrm flipH="1">
            <a:off x="7583418" y="2239357"/>
            <a:ext cx="556783" cy="2271222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/>
          <p:cNvCxnSpPr>
            <a:endCxn id="36" idx="6"/>
          </p:cNvCxnSpPr>
          <p:nvPr/>
        </p:nvCxnSpPr>
        <p:spPr>
          <a:xfrm flipH="1">
            <a:off x="5390724" y="2279380"/>
            <a:ext cx="2718948" cy="4504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연결선 217"/>
          <p:cNvCxnSpPr>
            <a:endCxn id="36" idx="2"/>
          </p:cNvCxnSpPr>
          <p:nvPr/>
        </p:nvCxnSpPr>
        <p:spPr>
          <a:xfrm>
            <a:off x="1422538" y="1514553"/>
            <a:ext cx="2670185" cy="809873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연결선 219"/>
          <p:cNvCxnSpPr>
            <a:stCxn id="29" idx="6"/>
          </p:cNvCxnSpPr>
          <p:nvPr/>
        </p:nvCxnSpPr>
        <p:spPr>
          <a:xfrm>
            <a:off x="3257385" y="1691347"/>
            <a:ext cx="4882816" cy="58303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/>
          <p:cNvCxnSpPr>
            <a:stCxn id="29" idx="2"/>
          </p:cNvCxnSpPr>
          <p:nvPr/>
        </p:nvCxnSpPr>
        <p:spPr>
          <a:xfrm flipH="1" flipV="1">
            <a:off x="1473263" y="1540880"/>
            <a:ext cx="935160" cy="15046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00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(user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79262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방문이용자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321928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가입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2264594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6035258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영화순위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5092592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평점등록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4149926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목록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3207260" y="667575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84" name="직사각형 83"/>
          <p:cNvSpPr/>
          <p:nvPr/>
        </p:nvSpPr>
        <p:spPr>
          <a:xfrm>
            <a:off x="6977924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85" name="직사각형 84"/>
          <p:cNvSpPr/>
          <p:nvPr/>
        </p:nvSpPr>
        <p:spPr>
          <a:xfrm>
            <a:off x="7920590" y="660648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739262" y="1022833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1681928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2624594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3567260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4509926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5452592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395258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7337924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8280590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580994" y="125918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1545393" y="125918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663960" y="105273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회원정보입력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906088" y="1344339"/>
            <a:ext cx="63930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672272" y="1415282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smtClean="0"/>
              <a:t>회원정보확인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906088" y="1415282"/>
            <a:ext cx="622702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703660" y="1001175"/>
            <a:ext cx="10214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1.1 id</a:t>
            </a:r>
            <a:r>
              <a:rPr lang="ko-KR" altLang="en-US" sz="1000" dirty="0" smtClean="0"/>
              <a:t>중복체크</a:t>
            </a:r>
            <a:endParaRPr lang="ko-KR" altLang="en-US" sz="1000" dirty="0"/>
          </a:p>
        </p:txBody>
      </p:sp>
      <p:cxnSp>
        <p:nvCxnSpPr>
          <p:cNvPr id="102" name="구부러진 연결선 101"/>
          <p:cNvCxnSpPr/>
          <p:nvPr/>
        </p:nvCxnSpPr>
        <p:spPr>
          <a:xfrm rot="16200000" flipH="1">
            <a:off x="1854985" y="1167088"/>
            <a:ext cx="81009" cy="288032"/>
          </a:xfrm>
          <a:prstGeom prst="curvedConnector4">
            <a:avLst>
              <a:gd name="adj1" fmla="val -88979"/>
              <a:gd name="adj2" fmla="val 179366"/>
            </a:avLst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917342" y="1814174"/>
            <a:ext cx="151564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931196" y="1894575"/>
            <a:ext cx="155181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1500634" y="1578119"/>
            <a:ext cx="713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1064389" y="1886318"/>
            <a:ext cx="13548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회원정보확인승인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572903" y="174722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2477308" y="1740295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574319" y="2164976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580993" y="2632318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899872" y="2248766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880448" y="2324879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2579726" y="2006156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영화검색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2421204" y="2321363"/>
            <a:ext cx="1095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영화정보확인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3419872" y="2165480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4351659" y="262671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931196" y="2708353"/>
            <a:ext cx="334303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935864" y="2777630"/>
            <a:ext cx="338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3500085" y="2441230"/>
            <a:ext cx="10021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리스트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3337157" y="2794514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목록 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3406163" y="3126744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5294325" y="3126743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3768089" y="3183728"/>
            <a:ext cx="1476177" cy="261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 flipV="1">
            <a:off x="3736407" y="3240321"/>
            <a:ext cx="1512527" cy="1529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4444882" y="2946900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err="1" smtClean="0"/>
              <a:t>평점등록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3580971" y="3286899"/>
            <a:ext cx="1130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평점등록확인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579416" y="3607085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6236990" y="3607086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910416" y="3671251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915084" y="3740528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4584348" y="3439262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영화 순위 조회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4586236" y="3731704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영화 순위 확인</a:t>
            </a:r>
            <a:endParaRPr lang="ko-KR" altLang="en-US" sz="1000" dirty="0"/>
          </a:p>
        </p:txBody>
      </p:sp>
      <p:sp>
        <p:nvSpPr>
          <p:cNvPr id="139" name="직사각형 138"/>
          <p:cNvSpPr/>
          <p:nvPr/>
        </p:nvSpPr>
        <p:spPr>
          <a:xfrm>
            <a:off x="586348" y="404350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0" name="직사각형 139"/>
          <p:cNvSpPr/>
          <p:nvPr/>
        </p:nvSpPr>
        <p:spPr>
          <a:xfrm>
            <a:off x="7179656" y="4042897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1" name="직선 화살표 연결선 140"/>
          <p:cNvCxnSpPr/>
          <p:nvPr/>
        </p:nvCxnSpPr>
        <p:spPr>
          <a:xfrm>
            <a:off x="917348" y="4107668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화살표 연결선 141"/>
          <p:cNvCxnSpPr/>
          <p:nvPr/>
        </p:nvCxnSpPr>
        <p:spPr>
          <a:xfrm flipH="1">
            <a:off x="922016" y="4176945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2831828" y="4170859"/>
            <a:ext cx="29995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14. </a:t>
            </a:r>
            <a:r>
              <a:rPr lang="ko-KR" altLang="en-US" sz="1000" dirty="0" smtClean="0"/>
              <a:t>내 평점 등록 정보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</a:t>
            </a:r>
            <a:r>
              <a:rPr lang="ko-KR" altLang="en-US" sz="1000" dirty="0" err="1" smtClean="0"/>
              <a:t>게시글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정보 등 조회</a:t>
            </a:r>
            <a:endParaRPr lang="ko-KR" altLang="en-US" sz="1000" dirty="0"/>
          </a:p>
        </p:txBody>
      </p:sp>
      <p:sp>
        <p:nvSpPr>
          <p:cNvPr id="144" name="TextBox 143"/>
          <p:cNvSpPr txBox="1"/>
          <p:nvPr/>
        </p:nvSpPr>
        <p:spPr>
          <a:xfrm>
            <a:off x="3543155" y="3875218"/>
            <a:ext cx="9444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13. </a:t>
            </a:r>
            <a:r>
              <a:rPr lang="ko-KR" altLang="en-US" sz="1000" dirty="0" smtClean="0"/>
              <a:t>개인 메뉴</a:t>
            </a:r>
            <a:endParaRPr lang="ko-KR" altLang="en-US" sz="1000" dirty="0"/>
          </a:p>
        </p:txBody>
      </p:sp>
      <p:sp>
        <p:nvSpPr>
          <p:cNvPr id="145" name="직사각형 144"/>
          <p:cNvSpPr/>
          <p:nvPr/>
        </p:nvSpPr>
        <p:spPr>
          <a:xfrm>
            <a:off x="586346" y="450070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6" name="직사각형 145"/>
          <p:cNvSpPr/>
          <p:nvPr/>
        </p:nvSpPr>
        <p:spPr>
          <a:xfrm>
            <a:off x="8125766" y="450070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7" name="직선 화살표 연결선 146"/>
          <p:cNvCxnSpPr/>
          <p:nvPr/>
        </p:nvCxnSpPr>
        <p:spPr>
          <a:xfrm>
            <a:off x="917346" y="4564868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화살표 연결선 147"/>
          <p:cNvCxnSpPr/>
          <p:nvPr/>
        </p:nvCxnSpPr>
        <p:spPr>
          <a:xfrm flipH="1">
            <a:off x="922014" y="4634145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6317479" y="4671436"/>
            <a:ext cx="1072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16. </a:t>
            </a:r>
            <a:r>
              <a:rPr lang="ko-KR" altLang="en-US" sz="1000" dirty="0" smtClean="0"/>
              <a:t>게시판 확인</a:t>
            </a:r>
            <a:endParaRPr lang="ko-KR" altLang="en-US" sz="1000" dirty="0"/>
          </a:p>
        </p:txBody>
      </p:sp>
      <p:sp>
        <p:nvSpPr>
          <p:cNvPr id="150" name="TextBox 149"/>
          <p:cNvSpPr txBox="1"/>
          <p:nvPr/>
        </p:nvSpPr>
        <p:spPr>
          <a:xfrm>
            <a:off x="5405024" y="4350634"/>
            <a:ext cx="28488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15. </a:t>
            </a:r>
            <a:r>
              <a:rPr lang="ko-KR" altLang="en-US" sz="1000" dirty="0" smtClean="0"/>
              <a:t>글 작성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답글 달기</a:t>
            </a:r>
            <a:r>
              <a:rPr lang="en-US" altLang="ko-KR" sz="1000" dirty="0"/>
              <a:t>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댓글 달기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12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6364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(admin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46332" y="682855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관리자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883901" y="682437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3023863" y="687597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r>
              <a:rPr lang="en-US" altLang="ko-KR" sz="1000" b="1" dirty="0"/>
              <a:t> </a:t>
            </a:r>
            <a:r>
              <a:rPr lang="ko-KR" altLang="en-US" sz="1000" b="1" dirty="0" smtClean="0"/>
              <a:t>관리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7589817" y="680670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 관리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6449855" y="680670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관리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5309893" y="685025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 관리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4166878" y="687597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예고편 관리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1106332" y="1042855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2222290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3379428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4526878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566139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7969405" y="1033492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80985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939973" y="136539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2065826" y="1359029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278858" y="1143262"/>
            <a:ext cx="7104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1252376" y="1405923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1152630" y="1526920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err="1" smtClean="0"/>
              <a:t>관리자승인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1253513" y="1496981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1271916" y="2097472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1285770" y="2177873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2013769" y="1862364"/>
            <a:ext cx="13292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영화 등록 및 수정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2010505" y="2203982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목록 확인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947420" y="204930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3230669" y="2048513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939973" y="2652340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949338" y="3223209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1275186" y="2713202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1255762" y="2789315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3168883" y="2467373"/>
            <a:ext cx="14574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예고편 등록 및 수정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3167802" y="2810952"/>
            <a:ext cx="12939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예고편 정보 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4368610" y="2631637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5503127" y="3226610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1262453" y="3284053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1267121" y="3353330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4561460" y="3000992"/>
            <a:ext cx="13644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4310672" y="3400763"/>
            <a:ext cx="12939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목록 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939973" y="383103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6651587" y="383103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1267372" y="3900277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>
            <a:off x="1272040" y="3969554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5705656" y="3627509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평점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5521149" y="4054450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 목록 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939973" y="4429333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7811137" y="442933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1275664" y="4484723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1254883" y="4573639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6733168" y="4207914"/>
            <a:ext cx="13067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회원 목록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검색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6740162" y="4609341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회원 목록 확인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13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6186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8. </a:t>
            </a:r>
            <a:r>
              <a:rPr lang="ko-KR" altLang="en-US" sz="1800" b="1" dirty="0" err="1" smtClean="0">
                <a:latin typeface="+mj-ea"/>
                <a:ea typeface="+mj-ea"/>
              </a:rPr>
              <a:t>기능정의서</a:t>
            </a:r>
            <a:r>
              <a:rPr lang="ko-KR" altLang="en-US" sz="1800" b="1" dirty="0" smtClean="0">
                <a:latin typeface="+mj-ea"/>
                <a:ea typeface="+mj-ea"/>
              </a:rPr>
              <a:t> 및 설계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64" y="449837"/>
            <a:ext cx="7751618" cy="451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7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42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9. DB </a:t>
            </a:r>
            <a:r>
              <a:rPr lang="ko-KR" altLang="en-US" sz="1800" b="1" dirty="0" smtClean="0">
                <a:latin typeface="+mj-ea"/>
                <a:ea typeface="+mj-ea"/>
              </a:rPr>
              <a:t>설계 </a:t>
            </a:r>
            <a:r>
              <a:rPr lang="en-US" altLang="ko-KR" sz="1800" b="1" dirty="0" smtClean="0">
                <a:latin typeface="+mj-ea"/>
                <a:ea typeface="+mj-ea"/>
              </a:rPr>
              <a:t>(ERD)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1278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10. Project Source Explorer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16</a:t>
              </a:r>
              <a:endParaRPr lang="ko-KR" altLang="en-US" dirty="0"/>
            </a:p>
          </p:txBody>
        </p:sp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7" y="625363"/>
            <a:ext cx="1870946" cy="396000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531" y="625363"/>
            <a:ext cx="1660277" cy="39600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996" y="625363"/>
            <a:ext cx="1580165" cy="3960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162" y="625363"/>
            <a:ext cx="1484308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1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538854" y="583451"/>
            <a:ext cx="4138160" cy="4204836"/>
            <a:chOff x="0" y="264385"/>
            <a:chExt cx="3363925" cy="4636215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4385"/>
              <a:ext cx="3363924" cy="1697681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962067"/>
              <a:ext cx="3363924" cy="1661342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3623409"/>
              <a:ext cx="3363924" cy="1277191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err="1" smtClean="0">
                <a:solidFill>
                  <a:schemeClr val="tx1"/>
                </a:solidFill>
                <a:latin typeface="+mj-ea"/>
                <a:ea typeface="+mj-ea"/>
              </a:rPr>
              <a:t>메인페이지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17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로그인전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회원로그인후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관리자로그인 후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해더의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메뉴가 다르게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보인다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통합 검색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비회원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회원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관리자 모두 이용가능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제목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태그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예고편 전체 검색 기능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사이드 메뉴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토글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버튼으로 접고 펼치는 기능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홈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영화 리스트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영화 랭킹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자유게시판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평점 리스트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credit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최근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Hot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한 영화 슬라이드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현재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상영중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영화 추천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예고편 추천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개봉 예정 영화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추천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070532" y="565285"/>
            <a:ext cx="710082" cy="24128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4726886" y="2575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38854" y="616742"/>
            <a:ext cx="4180784" cy="1404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2757247" y="26946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95425" y="583451"/>
            <a:ext cx="711614" cy="9214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78263" y="79388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892870" y="787399"/>
            <a:ext cx="1998094" cy="8389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1492729" y="947231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438400" y="1663511"/>
            <a:ext cx="2905000" cy="8193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3" name="직사각형 32"/>
          <p:cNvSpPr/>
          <p:nvPr/>
        </p:nvSpPr>
        <p:spPr>
          <a:xfrm>
            <a:off x="1438400" y="2519966"/>
            <a:ext cx="2905000" cy="110700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4" name="직사각형 33"/>
          <p:cNvSpPr/>
          <p:nvPr/>
        </p:nvSpPr>
        <p:spPr>
          <a:xfrm>
            <a:off x="1438400" y="3659791"/>
            <a:ext cx="2905000" cy="8201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5" name="TextBox 34"/>
          <p:cNvSpPr txBox="1"/>
          <p:nvPr/>
        </p:nvSpPr>
        <p:spPr>
          <a:xfrm>
            <a:off x="1051583" y="180139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51583" y="283042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⑥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28895" y="382016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⑦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1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5" y="583200"/>
            <a:ext cx="4503054" cy="4204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회원가입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유효성검사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 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marL="171450" lvl="1" indent="1728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공백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한글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특수문자 금지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2~20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글자 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171450" lvl="1" indent="1728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 중복 확인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(Ajax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)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비밀번호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유효성검사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marL="228600" lvl="3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>
                <a:solidFill>
                  <a:schemeClr val="tx1"/>
                </a:solidFill>
              </a:rPr>
              <a:t>공백</a:t>
            </a:r>
            <a:r>
              <a:rPr lang="en-US" altLang="ko-KR" sz="1200" b="1" dirty="0">
                <a:solidFill>
                  <a:schemeClr val="tx1"/>
                </a:solidFill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</a:rPr>
              <a:t>한글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금지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4~20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글자 이내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lvl="3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>
                <a:solidFill>
                  <a:schemeClr val="tx1"/>
                </a:solidFill>
              </a:rPr>
              <a:t>영문</a:t>
            </a:r>
            <a:r>
              <a:rPr lang="en-US" altLang="ko-KR" sz="1200" b="1" dirty="0">
                <a:solidFill>
                  <a:schemeClr val="tx1"/>
                </a:solidFill>
              </a:rPr>
              <a:t>,</a:t>
            </a:r>
            <a:r>
              <a:rPr lang="ko-KR" altLang="en-US" sz="1200" b="1" dirty="0">
                <a:solidFill>
                  <a:schemeClr val="tx1"/>
                </a:solidFill>
              </a:rPr>
              <a:t>숫자</a:t>
            </a:r>
            <a:r>
              <a:rPr lang="en-US" altLang="ko-KR" sz="1200" b="1" dirty="0">
                <a:solidFill>
                  <a:schemeClr val="tx1"/>
                </a:solidFill>
              </a:rPr>
              <a:t>,</a:t>
            </a:r>
            <a:r>
              <a:rPr lang="ko-KR" altLang="en-US" sz="1200" b="1" dirty="0">
                <a:solidFill>
                  <a:schemeClr val="tx1"/>
                </a:solidFill>
              </a:rPr>
              <a:t>특수문자 혼합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입력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이름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4000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공백 금지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2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글자 이상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한글만 입력 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생일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4000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200" b="1" dirty="0" smtClean="0">
                <a:solidFill>
                  <a:schemeClr val="tx1"/>
                </a:solidFill>
              </a:rPr>
              <a:t>jQueryUI DatePlcker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이용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이메일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lvl="1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정규표현식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패턴 검사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전화번호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lvl="1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정규표현식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패턴 검사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350755" y="168926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52745" y="127870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48374" y="215645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797969" y="1397793"/>
            <a:ext cx="1557337" cy="1619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2350248" y="256689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358475" y="336983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358475" y="381274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⑥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797969" y="1831310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4" name="직사각형 43"/>
          <p:cNvSpPr/>
          <p:nvPr/>
        </p:nvSpPr>
        <p:spPr>
          <a:xfrm>
            <a:off x="2795588" y="2274223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5" name="직사각형 44"/>
          <p:cNvSpPr/>
          <p:nvPr/>
        </p:nvSpPr>
        <p:spPr>
          <a:xfrm>
            <a:off x="2797969" y="2717136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6" name="직사각형 45"/>
          <p:cNvSpPr/>
          <p:nvPr/>
        </p:nvSpPr>
        <p:spPr>
          <a:xfrm>
            <a:off x="2797969" y="3488470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7" name="직사각형 46"/>
          <p:cNvSpPr/>
          <p:nvPr/>
        </p:nvSpPr>
        <p:spPr>
          <a:xfrm>
            <a:off x="2833689" y="3926620"/>
            <a:ext cx="1478756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19743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387" y="3478702"/>
            <a:ext cx="2025550" cy="1423298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98" y="3405811"/>
            <a:ext cx="1984709" cy="1423298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17" y="595723"/>
            <a:ext cx="4046728" cy="273709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로그인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로고를 클릭하면 메인화면으로 이동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비밀번호를 잊었을 경우 클릭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간편하게 회원가입 페이지로 전환 버튼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 입력 후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컨트롤러에 요청 전송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아이디가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DB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에 존재하면 비밀번호를 출력한다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58063" y="21453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12099" y="98440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85302" y="2699061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306422" y="949136"/>
            <a:ext cx="846228" cy="5143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784144" y="414533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84978" y="419688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398497" y="2501900"/>
            <a:ext cx="655728" cy="190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3" name="직사각형 22"/>
          <p:cNvSpPr/>
          <p:nvPr/>
        </p:nvSpPr>
        <p:spPr>
          <a:xfrm>
            <a:off x="1306422" y="2765395"/>
            <a:ext cx="846228" cy="190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4" name="직사각형 23"/>
          <p:cNvSpPr/>
          <p:nvPr/>
        </p:nvSpPr>
        <p:spPr>
          <a:xfrm>
            <a:off x="854998" y="3405811"/>
            <a:ext cx="1984709" cy="14232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653" y="4419436"/>
            <a:ext cx="1501823" cy="341684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3068387" y="3478702"/>
            <a:ext cx="2025550" cy="14232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cxnSp>
        <p:nvCxnSpPr>
          <p:cNvPr id="12" name="구부러진 연결선 11"/>
          <p:cNvCxnSpPr>
            <a:stCxn id="22" idx="1"/>
            <a:endCxn id="24" idx="1"/>
          </p:cNvCxnSpPr>
          <p:nvPr/>
        </p:nvCxnSpPr>
        <p:spPr>
          <a:xfrm rot="10800000" flipV="1">
            <a:off x="854999" y="2597150"/>
            <a:ext cx="543499" cy="1520310"/>
          </a:xfrm>
          <a:prstGeom prst="curvedConnector3">
            <a:avLst>
              <a:gd name="adj1" fmla="val 142061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24" idx="3"/>
          </p:cNvCxnSpPr>
          <p:nvPr/>
        </p:nvCxnSpPr>
        <p:spPr>
          <a:xfrm>
            <a:off x="2839707" y="4117460"/>
            <a:ext cx="21352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01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" name="Google Shape;1556;p105"/>
          <p:cNvPicPr preferRelativeResize="0"/>
          <p:nvPr/>
        </p:nvPicPr>
        <p:blipFill rotWithShape="1">
          <a:blip r:embed="rId3">
            <a:alphaModFix/>
          </a:blip>
          <a:srcRect l="25000" r="25000"/>
          <a:stretch/>
        </p:blipFill>
        <p:spPr>
          <a:xfrm>
            <a:off x="4572007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105"/>
          <p:cNvSpPr/>
          <p:nvPr/>
        </p:nvSpPr>
        <p:spPr>
          <a:xfrm>
            <a:off x="2871175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559" name="Google Shape;1559;p105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INDEX</a:t>
            </a:r>
            <a:endParaRPr dirty="0"/>
          </a:p>
        </p:txBody>
      </p:sp>
      <p:grpSp>
        <p:nvGrpSpPr>
          <p:cNvPr id="1560" name="Google Shape;1560;p105"/>
          <p:cNvGrpSpPr/>
          <p:nvPr/>
        </p:nvGrpSpPr>
        <p:grpSpPr>
          <a:xfrm>
            <a:off x="4574899" y="101275"/>
            <a:ext cx="4469422" cy="4935100"/>
            <a:chOff x="4571486" y="101275"/>
            <a:chExt cx="4473000" cy="4935100"/>
          </a:xfrm>
        </p:grpSpPr>
        <p:cxnSp>
          <p:nvCxnSpPr>
            <p:cNvPr id="1561" name="Google Shape;1561;p105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2" name="Google Shape;1562;p105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3" name="Google Shape;1563;p105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49792"/>
              </p:ext>
            </p:extLst>
          </p:nvPr>
        </p:nvGraphicFramePr>
        <p:xfrm>
          <a:off x="3206378" y="584970"/>
          <a:ext cx="4889194" cy="4114800"/>
        </p:xfrm>
        <a:graphic>
          <a:graphicData uri="http://schemas.openxmlformats.org/drawingml/2006/table">
            <a:tbl>
              <a:tblPr firstRow="1" bandRow="1">
                <a:tableStyleId>{8C91C53E-0ACD-437B-B9B6-6A7FAF5E502B}</a:tableStyleId>
              </a:tblPr>
              <a:tblGrid>
                <a:gridCol w="2444597">
                  <a:extLst>
                    <a:ext uri="{9D8B030D-6E8A-4147-A177-3AD203B41FA5}">
                      <a16:colId xmlns:a16="http://schemas.microsoft.com/office/drawing/2014/main" val="408780671"/>
                    </a:ext>
                  </a:extLst>
                </a:gridCol>
                <a:gridCol w="2444597">
                  <a:extLst>
                    <a:ext uri="{9D8B030D-6E8A-4147-A177-3AD203B41FA5}">
                      <a16:colId xmlns:a16="http://schemas.microsoft.com/office/drawing/2014/main" val="672061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계획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주제 및 목적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2.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개발환경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 리소스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3.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 분할 구조도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(WBS)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4.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작업일정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690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분석 및 설계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5.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요구사항 분석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6.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유스케이스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다이어그램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(Usecase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7.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순차다이어그램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(Sequence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8.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기능정의서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9. Db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설계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(ERD)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631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 및 테스트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10. Project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source Explore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11. UI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시연 및 핵심 기능</a:t>
                      </a:r>
                      <a:endParaRPr lang="en-US" altLang="ko-KR" sz="1200" baseline="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12.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차후 개발 내용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069147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78" y="688461"/>
            <a:ext cx="1598786" cy="62721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313" y="900148"/>
            <a:ext cx="1755143" cy="4155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00" y="1566999"/>
            <a:ext cx="2055960" cy="303578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1566999"/>
            <a:ext cx="2622550" cy="303578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사용자 정보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로그인 후 헤더 인터페이스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정보수정 및 로그아웃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사용자 이름을 표시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현 비밀번호를 맞게 작성해야 정보수정 가능한 유효성 검사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새 비밀번호는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미입력시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기존 비밀번호 유지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마이메뉴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사용자의 최근 작성한 자유게시판 글 목록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댓글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평점 등을 한눈에 확인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회원탈퇴 후에는 해당 회원이 작성했던 글이나 평점도 한꺼번에 삭제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68298" y="237169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7429" y="40825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039529" y="185104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10844" y="628650"/>
            <a:ext cx="1025856" cy="742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3482974" y="942976"/>
            <a:ext cx="606425" cy="2413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2" name="직사각형 31"/>
          <p:cNvSpPr/>
          <p:nvPr/>
        </p:nvSpPr>
        <p:spPr>
          <a:xfrm>
            <a:off x="510844" y="2341939"/>
            <a:ext cx="1677420" cy="5907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3" name="직사각형 32"/>
          <p:cNvSpPr/>
          <p:nvPr/>
        </p:nvSpPr>
        <p:spPr>
          <a:xfrm>
            <a:off x="4686300" y="4152900"/>
            <a:ext cx="292868" cy="2476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4" name="직사각형 33"/>
          <p:cNvSpPr/>
          <p:nvPr/>
        </p:nvSpPr>
        <p:spPr>
          <a:xfrm>
            <a:off x="2546535" y="1900552"/>
            <a:ext cx="2464852" cy="20010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cxnSp>
        <p:nvCxnSpPr>
          <p:cNvPr id="16" name="구부러진 연결선 15"/>
          <p:cNvCxnSpPr>
            <a:stCxn id="26" idx="2"/>
          </p:cNvCxnSpPr>
          <p:nvPr/>
        </p:nvCxnSpPr>
        <p:spPr>
          <a:xfrm rot="5400000">
            <a:off x="3185956" y="1300321"/>
            <a:ext cx="716276" cy="484187"/>
          </a:xfrm>
          <a:prstGeom prst="curved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264889" y="40350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54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169" y="592019"/>
            <a:ext cx="2658922" cy="392433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" y="592019"/>
            <a:ext cx="2491072" cy="39243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영화 리스트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리스트는 현재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상영작이나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개봉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예정작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두가지로 나뉜다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이미지나 텍스트를 클릭하면 영화 상세보기 페이지로 이동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회원이 평점을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등록할수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있고 평균 평점을 통계로 출력한다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개봉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예정작은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남은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개봉일을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d-day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로 보여줄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094942" y="109927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7988" y="95131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75627" y="109927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949068" y="1466556"/>
            <a:ext cx="496584" cy="3449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4630355" y="1491061"/>
            <a:ext cx="496584" cy="3449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767182" y="1333960"/>
            <a:ext cx="877385" cy="6662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529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762000" y="534608"/>
            <a:ext cx="4198587" cy="4286692"/>
            <a:chOff x="753504" y="558554"/>
            <a:chExt cx="3324587" cy="421049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504" y="558554"/>
              <a:ext cx="3324587" cy="1563255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504" y="2121030"/>
              <a:ext cx="3324587" cy="118652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504" y="3306772"/>
              <a:ext cx="3324587" cy="1462274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영화 상세보기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상세정보를 한눈에 확인 가능하다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인물들의 역할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배역을 출력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해당 영화의 예고편들을 리스트 보여준다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로그인한 회원이라면 평점을 등록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수정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평점 리스트는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처리된다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39900" y="21074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85511" y="106334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73328" y="27409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410449" y="723901"/>
            <a:ext cx="2904376" cy="13454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985511" y="363308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481046" y="2097882"/>
            <a:ext cx="1420903" cy="5214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4" name="직사각형 23"/>
          <p:cNvSpPr/>
          <p:nvPr/>
        </p:nvSpPr>
        <p:spPr>
          <a:xfrm>
            <a:off x="1410449" y="3351307"/>
            <a:ext cx="2859926" cy="10841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1514474" y="2640503"/>
            <a:ext cx="2644775" cy="69523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270053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737" y="538470"/>
            <a:ext cx="1268629" cy="24219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50" y="646882"/>
            <a:ext cx="701967" cy="24217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206" y="810353"/>
            <a:ext cx="1179902" cy="229426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823847" y="1089191"/>
            <a:ext cx="3918714" cy="3651047"/>
            <a:chOff x="765660" y="749503"/>
            <a:chExt cx="3558028" cy="4351331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322" y="749503"/>
              <a:ext cx="3553365" cy="1940508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660" y="2670961"/>
              <a:ext cx="3558028" cy="2429873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통합 검색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헤더 검색 기능을 이용해도 영화 상세보기 페이지에 연결 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통합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검색은 제목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태그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예고편을 검색을 지원한다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찾는 영화가 없으면 다시 검색 할 수 있는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검색창을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제공한다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빈공간은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검색 불가능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2284" y="6643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-325769" y="488942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736549" y="345369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 flipV="1">
            <a:off x="2395538" y="544765"/>
            <a:ext cx="3025818" cy="4746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2" name="직사각형 21"/>
          <p:cNvSpPr/>
          <p:nvPr/>
        </p:nvSpPr>
        <p:spPr>
          <a:xfrm flipV="1">
            <a:off x="1395413" y="3861375"/>
            <a:ext cx="2881312" cy="3724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14" y="592031"/>
            <a:ext cx="1811223" cy="376831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 flipV="1">
            <a:off x="193964" y="544763"/>
            <a:ext cx="1974460" cy="4746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cxnSp>
        <p:nvCxnSpPr>
          <p:cNvPr id="15" name="직선 화살표 연결선 14"/>
          <p:cNvCxnSpPr>
            <a:stCxn id="24" idx="3"/>
          </p:cNvCxnSpPr>
          <p:nvPr/>
        </p:nvCxnSpPr>
        <p:spPr>
          <a:xfrm flipV="1">
            <a:off x="2168424" y="780663"/>
            <a:ext cx="190313" cy="141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79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86" y="640612"/>
            <a:ext cx="4567903" cy="407273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영화 순위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관람객 순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err="1" smtClean="0">
                <a:solidFill>
                  <a:schemeClr val="tx1"/>
                </a:solidFill>
              </a:rPr>
              <a:t>평점순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현재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상영작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),</a:t>
            </a:r>
            <a:r>
              <a:rPr lang="en-US" altLang="ko-KR" sz="1200" b="1" dirty="0">
                <a:solidFill>
                  <a:schemeClr val="tx1"/>
                </a:solidFill>
              </a:rPr>
              <a:t/>
            </a:r>
            <a:br>
              <a:rPr lang="en-US" altLang="ko-KR" sz="1200" b="1" dirty="0">
                <a:solidFill>
                  <a:schemeClr val="tx1"/>
                </a:solidFill>
              </a:rPr>
            </a:br>
            <a:r>
              <a:rPr lang="ko-KR" altLang="en-US" sz="1200" b="1" dirty="0" err="1" smtClean="0">
                <a:solidFill>
                  <a:schemeClr val="tx1"/>
                </a:solidFill>
              </a:rPr>
              <a:t>평점순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모든 영화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),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순서로 영화 순위를 확인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타이틀을 클릭하면 해당 영화 상세보기 페이지로 이동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평점을 한눈에 볼 수 있다</a:t>
            </a:r>
            <a:endParaRPr lang="en-US" altLang="ko-KR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61903" y="213642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495254" y="115920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685767" y="169745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326449" y="1571958"/>
            <a:ext cx="1219902" cy="2116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1154998" y="2077916"/>
            <a:ext cx="2210501" cy="27243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3919359" y="2097569"/>
            <a:ext cx="525642" cy="27046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17224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5626" y="2845495"/>
            <a:ext cx="2527395" cy="211292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48" y="2880658"/>
            <a:ext cx="2621300" cy="1966777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9" y="556541"/>
            <a:ext cx="4545871" cy="226622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자유게시판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자유게시판은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답변글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기능을 지원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하고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댓글 개수도 제목에서 확인 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검색 시스템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: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전체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제목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작성자 분류로 검색을 세분화 시킬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게시판 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댓글 모두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처리 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작성한 글이나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댓글이 사용자 본인이라면 수정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삭제가 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오픈소스 라이브러리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summerNoteEdit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를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파일 첨부 지원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90915" y="227908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70342" y="119770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46764" y="205099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70175" y="2451100"/>
            <a:ext cx="533400" cy="1651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759004" y="329218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758913" y="296786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cxnSp>
        <p:nvCxnSpPr>
          <p:cNvPr id="12" name="구부러진 연결선 11"/>
          <p:cNvCxnSpPr/>
          <p:nvPr/>
        </p:nvCxnSpPr>
        <p:spPr>
          <a:xfrm rot="16200000" flipH="1">
            <a:off x="1250815" y="2437953"/>
            <a:ext cx="563908" cy="321501"/>
          </a:xfrm>
          <a:prstGeom prst="curved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1200150" y="1597819"/>
            <a:ext cx="940384" cy="13096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2198233" y="2640354"/>
            <a:ext cx="471942" cy="1651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8" name="직사각형 27"/>
          <p:cNvSpPr/>
          <p:nvPr/>
        </p:nvSpPr>
        <p:spPr>
          <a:xfrm>
            <a:off x="457661" y="3692294"/>
            <a:ext cx="2594565" cy="11551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2" name="직사각형 31"/>
          <p:cNvSpPr/>
          <p:nvPr/>
        </p:nvSpPr>
        <p:spPr>
          <a:xfrm>
            <a:off x="3084404" y="3367978"/>
            <a:ext cx="2507871" cy="13493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01156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9" y="613502"/>
            <a:ext cx="4569094" cy="400755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err="1" smtClean="0">
                <a:solidFill>
                  <a:schemeClr val="tx1"/>
                </a:solidFill>
                <a:latin typeface="+mj-ea"/>
                <a:ea typeface="+mj-ea"/>
              </a:rPr>
              <a:t>평점리스트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200" b="1" dirty="0" smtClean="0">
                <a:solidFill>
                  <a:schemeClr val="tx1"/>
                </a:solidFill>
              </a:rPr>
              <a:t>bootstrap-select API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를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키워드 검색이 가능한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select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박스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로그인 중 영화를 고른 경우 해당 영화의 평점을 여기서도 작성 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시스템을 지원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3256" y="375914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62200" y="176326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69137" y="408619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103346" y="2051050"/>
            <a:ext cx="817653" cy="49726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826996" y="4159250"/>
            <a:ext cx="449353" cy="254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2810283" y="4340859"/>
            <a:ext cx="332968" cy="21685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204716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200" b="1" dirty="0" err="1">
                <a:solidFill>
                  <a:schemeClr val="tx1"/>
                </a:solidFill>
              </a:rPr>
              <a:t>2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-402351" y="146345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-402351" y="117644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-422701" y="178365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-570003" y="780277"/>
            <a:ext cx="496584" cy="3449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-422701" y="214820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-435719" y="253653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-448737" y="293270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⑥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-461755" y="3259681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⑦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35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5"/>
          <p:cNvSpPr txBox="1">
            <a:spLocks noGrp="1"/>
          </p:cNvSpPr>
          <p:nvPr>
            <p:ph type="subTitle" idx="4294967295"/>
          </p:nvPr>
        </p:nvSpPr>
        <p:spPr>
          <a:xfrm>
            <a:off x="579922" y="1381167"/>
            <a:ext cx="7877175" cy="364400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이용자</a:t>
            </a:r>
            <a:endParaRPr lang="en-US" altLang="ko-KR" sz="16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이용자는 자유롭게 접근하여 영화 정보를 조회 할 수 있으며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제목이나 태그</a:t>
            </a:r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등으로 검색 가능한 편리한 검색 시스템을 지원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순위 시스템을 적용하여 관람객 순 혹은 평점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(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현재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상영작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or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영화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)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순서로 영화 차트 조회 가능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커뮤니티 기능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[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자유게시판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]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을 제공하여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자유롭게 글을 작성하고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답변글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댓글을 추가 할 수 있다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자유게시판은 파일 첨부 기능을 지원하며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검색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(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제목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내용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작성자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)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기능을 갖추고 있다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</a:t>
            </a:r>
            <a:endParaRPr lang="en-US" altLang="ko-KR" sz="16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관리자는 회원 전체 목록을 조회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검색 할 수 있고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회원 상세 페이지에서 회원의 최근 작성 글을 검사 하여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유해 게시물이라 판단되면 수정 혹은 삭제 가능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등록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태그 설정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예고편을 등록 하는 영화 관리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 </a:t>
            </a:r>
            <a:b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관리자의 판단 하에 폭력적인 평점 리뷰는 삭제 가능하다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199925" y="461768"/>
            <a:ext cx="6784510" cy="10668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본 시스템은 영화 조회 및 평점 기능과 자유게시판 시스템을 통합하여 하나의</a:t>
            </a:r>
            <a:endParaRPr lang="en-US" altLang="ko-KR" sz="1600" b="1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프로그램으로 이용 및 관리할 수 있는 영화 리뷰 사이트 입니다</a:t>
            </a:r>
            <a:r>
              <a:rPr lang="en-US" altLang="ko-KR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endParaRPr lang="ko-KR" altLang="en-US" sz="1600"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" name="갈매기형 수장 6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554931" y="743524"/>
              <a:ext cx="314210" cy="307777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t="12356" b="60597"/>
          <a:stretch/>
        </p:blipFill>
        <p:spPr>
          <a:xfrm>
            <a:off x="8650" y="3750183"/>
            <a:ext cx="9144000" cy="1391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98" name="Google Shape;4998;p115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" name="TextBox 19"/>
          <p:cNvSpPr txBox="1"/>
          <p:nvPr/>
        </p:nvSpPr>
        <p:spPr>
          <a:xfrm>
            <a:off x="2360799" y="3745951"/>
            <a:ext cx="43749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+mn-ea"/>
              </a:rPr>
              <a:t>CheeYoon_Movie</a:t>
            </a:r>
            <a:endParaRPr lang="en-US" altLang="ko-KR" sz="40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</a:rPr>
              <a:t>영화리뷰 사이트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3426" y="536718"/>
            <a:ext cx="68911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- </a:t>
            </a:r>
            <a:r>
              <a:rPr lang="ko-KR" altLang="en-US" dirty="0" smtClean="0">
                <a:latin typeface="+mn-ea"/>
                <a:ea typeface="+mn-ea"/>
              </a:rPr>
              <a:t>참조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기존에 운용되고 있는 영화 리뷰 사이트 들을 벤치마킹</a:t>
            </a:r>
            <a:r>
              <a:rPr lang="en-US" altLang="ko-KR" dirty="0" smtClean="0">
                <a:latin typeface="+mn-ea"/>
                <a:ea typeface="+mn-ea"/>
              </a:rPr>
              <a:t>(Benchmarking)</a:t>
            </a:r>
            <a:r>
              <a:rPr lang="ko-KR" altLang="en-US" dirty="0" smtClean="0">
                <a:latin typeface="+mn-ea"/>
                <a:ea typeface="+mn-ea"/>
              </a:rPr>
              <a:t>하여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제작</a:t>
            </a:r>
            <a:r>
              <a:rPr lang="ko-KR" altLang="en-US" dirty="0">
                <a:latin typeface="+mn-ea"/>
                <a:ea typeface="+mn-ea"/>
              </a:rPr>
              <a:t>했</a:t>
            </a:r>
            <a:r>
              <a:rPr lang="ko-KR" altLang="en-US" dirty="0" smtClean="0">
                <a:latin typeface="+mn-ea"/>
                <a:ea typeface="+mn-ea"/>
              </a:rPr>
              <a:t>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69" y="1470515"/>
            <a:ext cx="2320135" cy="1795889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36" y="1526847"/>
            <a:ext cx="2480780" cy="1843365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854" y="1647506"/>
            <a:ext cx="2747998" cy="1821032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" name="갈매기형 수장 14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21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7" name="직선 연결선 6"/>
          <p:cNvCxnSpPr/>
          <p:nvPr/>
        </p:nvCxnSpPr>
        <p:spPr>
          <a:xfrm flipV="1">
            <a:off x="101550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9038854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19"/>
          <p:cNvGrpSpPr>
            <a:grpSpLocks/>
          </p:cNvGrpSpPr>
          <p:nvPr/>
        </p:nvGrpSpPr>
        <p:grpSpPr bwMode="auto">
          <a:xfrm>
            <a:off x="841378" y="891722"/>
            <a:ext cx="7331074" cy="331187"/>
            <a:chOff x="841375" y="1046693"/>
            <a:chExt cx="7330442" cy="441788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4" name="직사각형 3"/>
            <p:cNvSpPr/>
            <p:nvPr/>
          </p:nvSpPr>
          <p:spPr>
            <a:xfrm>
              <a:off x="841375" y="10564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OS</a:t>
              </a: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2052531" y="1046693"/>
              <a:ext cx="6119286" cy="432001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Windows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10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Professional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" name="그룹 20"/>
          <p:cNvGrpSpPr>
            <a:grpSpLocks/>
          </p:cNvGrpSpPr>
          <p:nvPr/>
        </p:nvGrpSpPr>
        <p:grpSpPr bwMode="auto">
          <a:xfrm>
            <a:off x="841378" y="1322925"/>
            <a:ext cx="7345363" cy="323850"/>
            <a:chOff x="841375" y="170418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841375" y="17041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WAS</a:t>
              </a: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2066819" y="1704181"/>
              <a:ext cx="6119286" cy="432000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Apache Tomcat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9.0.71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9" name="그룹 21"/>
          <p:cNvGrpSpPr>
            <a:grpSpLocks/>
          </p:cNvGrpSpPr>
          <p:nvPr/>
        </p:nvGrpSpPr>
        <p:grpSpPr bwMode="auto">
          <a:xfrm>
            <a:off x="838200" y="1747977"/>
            <a:ext cx="7346950" cy="323850"/>
            <a:chOff x="838200" y="2352675"/>
            <a:chExt cx="7346318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0" name="직사각형 9"/>
            <p:cNvSpPr/>
            <p:nvPr/>
          </p:nvSpPr>
          <p:spPr>
            <a:xfrm>
              <a:off x="838200" y="2352675"/>
              <a:ext cx="1080995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DBMS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065232" y="2352675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lv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Oracle XE 11g</a:t>
              </a:r>
            </a:p>
          </p:txBody>
        </p:sp>
      </p:grpSp>
      <p:grpSp>
        <p:nvGrpSpPr>
          <p:cNvPr id="12" name="그룹 22"/>
          <p:cNvGrpSpPr>
            <a:grpSpLocks/>
          </p:cNvGrpSpPr>
          <p:nvPr/>
        </p:nvGrpSpPr>
        <p:grpSpPr bwMode="auto">
          <a:xfrm>
            <a:off x="827088" y="2171840"/>
            <a:ext cx="7345362" cy="325041"/>
            <a:chOff x="827088" y="2964656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3" name="직사각형 12"/>
            <p:cNvSpPr/>
            <p:nvPr/>
          </p:nvSpPr>
          <p:spPr>
            <a:xfrm>
              <a:off x="827088" y="2964656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Language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052533" y="2964656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 Platform 8,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JSP &amp; Servlet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</a:t>
              </a:r>
            </a:p>
          </p:txBody>
        </p:sp>
      </p:grpSp>
      <p:grpSp>
        <p:nvGrpSpPr>
          <p:cNvPr id="15" name="그룹 24"/>
          <p:cNvGrpSpPr>
            <a:grpSpLocks/>
          </p:cNvGrpSpPr>
          <p:nvPr/>
        </p:nvGrpSpPr>
        <p:grpSpPr bwMode="auto">
          <a:xfrm>
            <a:off x="827088" y="3021946"/>
            <a:ext cx="7345362" cy="323850"/>
            <a:chOff x="827088" y="417433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6" name="직사각형 15"/>
            <p:cNvSpPr/>
            <p:nvPr/>
          </p:nvSpPr>
          <p:spPr>
            <a:xfrm>
              <a:off x="827088" y="4174331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WEB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052533" y="4174331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HTML5, CSS/CSS3,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JavaScript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23"/>
          <p:cNvGrpSpPr>
            <a:grpSpLocks/>
          </p:cNvGrpSpPr>
          <p:nvPr/>
        </p:nvGrpSpPr>
        <p:grpSpPr bwMode="auto">
          <a:xfrm>
            <a:off x="827091" y="2596893"/>
            <a:ext cx="7345363" cy="323850"/>
            <a:chOff x="827088" y="3576637"/>
            <a:chExt cx="7344731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9" name="직사각형 18"/>
            <p:cNvSpPr/>
            <p:nvPr/>
          </p:nvSpPr>
          <p:spPr>
            <a:xfrm>
              <a:off x="827088" y="3576637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Model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052533" y="3576637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MVC model (model 2)</a:t>
              </a:r>
            </a:p>
          </p:txBody>
        </p:sp>
      </p:grpSp>
      <p:grpSp>
        <p:nvGrpSpPr>
          <p:cNvPr id="21" name="그룹 26"/>
          <p:cNvGrpSpPr>
            <a:grpSpLocks/>
          </p:cNvGrpSpPr>
          <p:nvPr/>
        </p:nvGrpSpPr>
        <p:grpSpPr bwMode="auto">
          <a:xfrm>
            <a:off x="827088" y="3870863"/>
            <a:ext cx="7364412" cy="430577"/>
            <a:chOff x="827088" y="5229201"/>
            <a:chExt cx="7364600" cy="345322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2" name="직사각형 21"/>
            <p:cNvSpPr/>
            <p:nvPr/>
          </p:nvSpPr>
          <p:spPr>
            <a:xfrm>
              <a:off x="2071720" y="5229201"/>
              <a:ext cx="6119968" cy="345322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JavaScript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jquery-3.4.1,   jquery-ui-1.12.1,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 cos-26Dec2008, React,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827088" y="5229201"/>
              <a:ext cx="1081115" cy="345321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Open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Source</a:t>
              </a:r>
            </a:p>
          </p:txBody>
        </p:sp>
      </p:grpSp>
      <p:grpSp>
        <p:nvGrpSpPr>
          <p:cNvPr id="24" name="그룹 25"/>
          <p:cNvGrpSpPr>
            <a:grpSpLocks/>
          </p:cNvGrpSpPr>
          <p:nvPr/>
        </p:nvGrpSpPr>
        <p:grpSpPr bwMode="auto">
          <a:xfrm>
            <a:off x="827088" y="3445809"/>
            <a:ext cx="7345362" cy="325041"/>
            <a:chOff x="827088" y="4800600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5" name="직사각형 24"/>
            <p:cNvSpPr/>
            <p:nvPr/>
          </p:nvSpPr>
          <p:spPr>
            <a:xfrm>
              <a:off x="827088" y="4800600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Tool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2052533" y="4800600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Eclipse IDE for Enterprise Java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Developers, </a:t>
              </a:r>
              <a:r>
                <a:rPr kumimoji="0" lang="en-US" altLang="ko-KR" sz="1200" dirty="0" err="1">
                  <a:solidFill>
                    <a:schemeClr val="bg1"/>
                  </a:solidFill>
                  <a:latin typeface="+mn-ea"/>
                </a:rPr>
                <a:t>eXERD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(E-R Modeling Tool)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latin typeface="+mj-ea"/>
                <a:ea typeface="+mj-ea"/>
              </a:rPr>
              <a:t>2. </a:t>
            </a:r>
            <a:r>
              <a:rPr lang="ko-KR" altLang="en-US" sz="1800" b="1" dirty="0">
                <a:latin typeface="+mj-ea"/>
                <a:ea typeface="+mj-ea"/>
              </a:rPr>
              <a:t>개발환경 </a:t>
            </a:r>
            <a:r>
              <a:rPr lang="en-US" altLang="ko-KR" sz="1800" b="1" dirty="0">
                <a:latin typeface="+mj-ea"/>
                <a:ea typeface="+mj-ea"/>
              </a:rPr>
              <a:t>(Resources)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갈매기형 수장 27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33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637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3. </a:t>
            </a:r>
            <a:r>
              <a:rPr lang="ko-KR" altLang="en-US" sz="1800" b="1" dirty="0" err="1" smtClean="0">
                <a:latin typeface="+mj-ea"/>
                <a:ea typeface="+mj-ea"/>
              </a:rPr>
              <a:t>작업분할</a:t>
            </a:r>
            <a:r>
              <a:rPr lang="ko-KR" altLang="en-US" sz="1800" b="1" dirty="0" smtClean="0">
                <a:latin typeface="+mj-ea"/>
                <a:ea typeface="+mj-ea"/>
              </a:rPr>
              <a:t> 구조도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</p:grpSp>
      <p:sp>
        <p:nvSpPr>
          <p:cNvPr id="58" name="모서리가 둥근 직사각형 57"/>
          <p:cNvSpPr/>
          <p:nvPr/>
        </p:nvSpPr>
        <p:spPr>
          <a:xfrm>
            <a:off x="337964" y="2192057"/>
            <a:ext cx="508237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1166311" y="78810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2282261" y="40260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회원가입</a:t>
            </a:r>
            <a:endParaRPr lang="en-US" altLang="ko-KR" sz="10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282261" y="6430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마이메뉴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2282261" y="88496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정보수정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2282261" y="112447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회원탈퇴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2282261" y="306724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영상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3" name="모서리가 둥근 직사각형 72"/>
          <p:cNvSpPr/>
          <p:nvPr/>
        </p:nvSpPr>
        <p:spPr>
          <a:xfrm>
            <a:off x="2282261" y="25906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제목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1166311" y="282921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2282261" y="28257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태그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7" name="모서리가 둥근 직사각형 76"/>
          <p:cNvSpPr/>
          <p:nvPr/>
        </p:nvSpPr>
        <p:spPr>
          <a:xfrm>
            <a:off x="1166311" y="179808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메뉴 조회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9" name="모서리가 둥근 직사각형 78"/>
          <p:cNvSpPr/>
          <p:nvPr/>
        </p:nvSpPr>
        <p:spPr>
          <a:xfrm>
            <a:off x="2282261" y="146153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리스트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>
            <a:off x="2282261" y="171553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순위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9" name="모서리가 둥근 직사각형 88"/>
          <p:cNvSpPr/>
          <p:nvPr/>
        </p:nvSpPr>
        <p:spPr>
          <a:xfrm>
            <a:off x="2282261" y="222816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현재 </a:t>
            </a:r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상영작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3407300" y="230293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상세보기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3" name="모서리가 둥근 직사각형 92"/>
          <p:cNvSpPr/>
          <p:nvPr/>
        </p:nvSpPr>
        <p:spPr>
          <a:xfrm>
            <a:off x="3407300" y="161167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5" name="모서리가 둥근 직사각형 94"/>
          <p:cNvSpPr/>
          <p:nvPr/>
        </p:nvSpPr>
        <p:spPr>
          <a:xfrm>
            <a:off x="2282261" y="19764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개봉 </a:t>
            </a:r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예정작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4481000" y="135147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9" name="모서리가 둥근 직사각형 98"/>
          <p:cNvSpPr/>
          <p:nvPr/>
        </p:nvSpPr>
        <p:spPr>
          <a:xfrm>
            <a:off x="4481000" y="158218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1" name="모서리가 둥근 직사각형 100"/>
          <p:cNvSpPr/>
          <p:nvPr/>
        </p:nvSpPr>
        <p:spPr>
          <a:xfrm>
            <a:off x="4481000" y="182136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4" name="모서리가 둥근 직사각형 103"/>
          <p:cNvSpPr/>
          <p:nvPr/>
        </p:nvSpPr>
        <p:spPr>
          <a:xfrm>
            <a:off x="1166311" y="38433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자유 게시판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2282261" y="343857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보기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6" name="모서리가 둥근 직사각형 105"/>
          <p:cNvSpPr/>
          <p:nvPr/>
        </p:nvSpPr>
        <p:spPr>
          <a:xfrm>
            <a:off x="2282261" y="367836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7" name="모서리가 둥근 직사각형 106"/>
          <p:cNvSpPr/>
          <p:nvPr/>
        </p:nvSpPr>
        <p:spPr>
          <a:xfrm>
            <a:off x="2282261" y="392054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8" name="모서리가 둥근 직사각형 107"/>
          <p:cNvSpPr/>
          <p:nvPr/>
        </p:nvSpPr>
        <p:spPr>
          <a:xfrm>
            <a:off x="2282261" y="415980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9" name="모서리가 둥근 직사각형 108"/>
          <p:cNvSpPr/>
          <p:nvPr/>
        </p:nvSpPr>
        <p:spPr>
          <a:xfrm>
            <a:off x="3407300" y="30612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0" name="모서리가 둥근 직사각형 109"/>
          <p:cNvSpPr/>
          <p:nvPr/>
        </p:nvSpPr>
        <p:spPr>
          <a:xfrm>
            <a:off x="3407300" y="3542831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1" name="모서리가 둥근 직사각형 110"/>
          <p:cNvSpPr/>
          <p:nvPr/>
        </p:nvSpPr>
        <p:spPr>
          <a:xfrm>
            <a:off x="4487350" y="269088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2" name="모서리가 둥근 직사각형 111"/>
          <p:cNvSpPr/>
          <p:nvPr/>
        </p:nvSpPr>
        <p:spPr>
          <a:xfrm>
            <a:off x="4487350" y="293427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4487350" y="317244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4" name="모서리가 둥근 직사각형 113"/>
          <p:cNvSpPr/>
          <p:nvPr/>
        </p:nvSpPr>
        <p:spPr>
          <a:xfrm>
            <a:off x="2282261" y="440281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5" name="모서리가 둥근 직사각형 114"/>
          <p:cNvSpPr/>
          <p:nvPr/>
        </p:nvSpPr>
        <p:spPr>
          <a:xfrm>
            <a:off x="3407300" y="3936793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전체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6" name="모서리가 둥근 직사각형 115"/>
          <p:cNvSpPr/>
          <p:nvPr/>
        </p:nvSpPr>
        <p:spPr>
          <a:xfrm>
            <a:off x="3407300" y="417440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제목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3407300" y="441775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내용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8" name="모서리가 둥근 직사각형 117"/>
          <p:cNvSpPr/>
          <p:nvPr/>
        </p:nvSpPr>
        <p:spPr>
          <a:xfrm>
            <a:off x="3407300" y="465801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작성자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9" name="모서리가 둥근 직사각형 118"/>
          <p:cNvSpPr/>
          <p:nvPr/>
        </p:nvSpPr>
        <p:spPr>
          <a:xfrm>
            <a:off x="4487350" y="3754581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0" name="모서리가 둥근 직사각형 119"/>
          <p:cNvSpPr/>
          <p:nvPr/>
        </p:nvSpPr>
        <p:spPr>
          <a:xfrm>
            <a:off x="4487350" y="350739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2" name="모서리가 둥근 직사각형 121"/>
          <p:cNvSpPr/>
          <p:nvPr/>
        </p:nvSpPr>
        <p:spPr>
          <a:xfrm>
            <a:off x="5552801" y="2084107"/>
            <a:ext cx="508237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관리자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3" name="모서리가 둥근 직사각형 122"/>
          <p:cNvSpPr/>
          <p:nvPr/>
        </p:nvSpPr>
        <p:spPr>
          <a:xfrm>
            <a:off x="6251400" y="104336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4" name="모서리가 둥근 직사각형 123"/>
          <p:cNvSpPr/>
          <p:nvPr/>
        </p:nvSpPr>
        <p:spPr>
          <a:xfrm>
            <a:off x="6251400" y="265711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7331400" y="79607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6" name="모서리가 둥근 직사각형 125"/>
          <p:cNvSpPr/>
          <p:nvPr/>
        </p:nvSpPr>
        <p:spPr>
          <a:xfrm>
            <a:off x="7331400" y="1049887"/>
            <a:ext cx="100615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전체 목록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7331400" y="151915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8" name="모서리가 둥근 직사각형 127"/>
          <p:cNvSpPr/>
          <p:nvPr/>
        </p:nvSpPr>
        <p:spPr>
          <a:xfrm>
            <a:off x="7331400" y="202384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예고편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9" name="모서리가 둥근 직사각형 128"/>
          <p:cNvSpPr/>
          <p:nvPr/>
        </p:nvSpPr>
        <p:spPr>
          <a:xfrm>
            <a:off x="7331400" y="177372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태그 등록</a:t>
            </a:r>
            <a:endParaRPr lang="en-US" altLang="ko-KR" sz="10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0" name="모서리가 둥근 직사각형 129"/>
          <p:cNvSpPr/>
          <p:nvPr/>
        </p:nvSpPr>
        <p:spPr>
          <a:xfrm>
            <a:off x="6251400" y="175520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1" name="모서리가 둥근 직사각형 130"/>
          <p:cNvSpPr/>
          <p:nvPr/>
        </p:nvSpPr>
        <p:spPr>
          <a:xfrm>
            <a:off x="7331400" y="254362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업데이트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2" name="모서리가 둥근 직사각형 131"/>
          <p:cNvSpPr/>
          <p:nvPr/>
        </p:nvSpPr>
        <p:spPr>
          <a:xfrm>
            <a:off x="6251400" y="3304873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3" name="모서리가 둥근 직사각형 132"/>
          <p:cNvSpPr/>
          <p:nvPr/>
        </p:nvSpPr>
        <p:spPr>
          <a:xfrm>
            <a:off x="7331400" y="347061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4" name="모서리가 둥근 직사각형 133"/>
          <p:cNvSpPr/>
          <p:nvPr/>
        </p:nvSpPr>
        <p:spPr>
          <a:xfrm>
            <a:off x="7331400" y="3217054"/>
            <a:ext cx="100615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>
                <a:solidFill>
                  <a:schemeClr val="tx1"/>
                </a:solidFill>
                <a:latin typeface="+mn-ea"/>
              </a:rPr>
              <a:t>자유게시판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5" name="모서리가 둥근 직사각형 134"/>
          <p:cNvSpPr/>
          <p:nvPr/>
        </p:nvSpPr>
        <p:spPr>
          <a:xfrm>
            <a:off x="7331400" y="371929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6" name="모서리가 둥근 직사각형 135"/>
          <p:cNvSpPr/>
          <p:nvPr/>
        </p:nvSpPr>
        <p:spPr>
          <a:xfrm>
            <a:off x="7331400" y="279819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4" name="꺾인 연결선 3"/>
          <p:cNvCxnSpPr>
            <a:stCxn id="58" idx="3"/>
            <a:endCxn id="77" idx="1"/>
          </p:cNvCxnSpPr>
          <p:nvPr/>
        </p:nvCxnSpPr>
        <p:spPr>
          <a:xfrm flipV="1">
            <a:off x="846201" y="1888088"/>
            <a:ext cx="320110" cy="40764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꺾인 연결선 7"/>
          <p:cNvCxnSpPr>
            <a:stCxn id="58" idx="3"/>
            <a:endCxn id="75" idx="1"/>
          </p:cNvCxnSpPr>
          <p:nvPr/>
        </p:nvCxnSpPr>
        <p:spPr>
          <a:xfrm>
            <a:off x="846201" y="2295734"/>
            <a:ext cx="320110" cy="62348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58" idx="3"/>
            <a:endCxn id="60" idx="1"/>
          </p:cNvCxnSpPr>
          <p:nvPr/>
        </p:nvCxnSpPr>
        <p:spPr>
          <a:xfrm flipV="1">
            <a:off x="846201" y="878102"/>
            <a:ext cx="320110" cy="141763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58" idx="3"/>
            <a:endCxn id="104" idx="1"/>
          </p:cNvCxnSpPr>
          <p:nvPr/>
        </p:nvCxnSpPr>
        <p:spPr>
          <a:xfrm>
            <a:off x="846201" y="2295734"/>
            <a:ext cx="320110" cy="163763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60" idx="3"/>
            <a:endCxn id="67" idx="1"/>
          </p:cNvCxnSpPr>
          <p:nvPr/>
        </p:nvCxnSpPr>
        <p:spPr>
          <a:xfrm flipV="1">
            <a:off x="1994311" y="733095"/>
            <a:ext cx="287950" cy="14500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꺾인 연결선 52"/>
          <p:cNvCxnSpPr>
            <a:stCxn id="60" idx="3"/>
            <a:endCxn id="66" idx="1"/>
          </p:cNvCxnSpPr>
          <p:nvPr/>
        </p:nvCxnSpPr>
        <p:spPr>
          <a:xfrm flipV="1">
            <a:off x="1994311" y="492609"/>
            <a:ext cx="287950" cy="38549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꺾인 연결선 54"/>
          <p:cNvCxnSpPr>
            <a:stCxn id="60" idx="3"/>
            <a:endCxn id="69" idx="1"/>
          </p:cNvCxnSpPr>
          <p:nvPr/>
        </p:nvCxnSpPr>
        <p:spPr>
          <a:xfrm>
            <a:off x="1994311" y="878102"/>
            <a:ext cx="287950" cy="9686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꺾인 연결선 136"/>
          <p:cNvCxnSpPr>
            <a:stCxn id="60" idx="3"/>
            <a:endCxn id="70" idx="1"/>
          </p:cNvCxnSpPr>
          <p:nvPr/>
        </p:nvCxnSpPr>
        <p:spPr>
          <a:xfrm>
            <a:off x="1994311" y="878102"/>
            <a:ext cx="287950" cy="336375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꺾인 연결선 138"/>
          <p:cNvCxnSpPr>
            <a:stCxn id="77" idx="3"/>
            <a:endCxn id="79" idx="1"/>
          </p:cNvCxnSpPr>
          <p:nvPr/>
        </p:nvCxnSpPr>
        <p:spPr>
          <a:xfrm flipV="1">
            <a:off x="1994311" y="1551538"/>
            <a:ext cx="287950" cy="3365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꺾인 연결선 140"/>
          <p:cNvCxnSpPr>
            <a:stCxn id="77" idx="3"/>
            <a:endCxn id="87" idx="1"/>
          </p:cNvCxnSpPr>
          <p:nvPr/>
        </p:nvCxnSpPr>
        <p:spPr>
          <a:xfrm flipV="1">
            <a:off x="1994311" y="1805538"/>
            <a:ext cx="287950" cy="825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꺾인 연결선 142"/>
          <p:cNvCxnSpPr>
            <a:stCxn id="77" idx="3"/>
            <a:endCxn id="95" idx="1"/>
          </p:cNvCxnSpPr>
          <p:nvPr/>
        </p:nvCxnSpPr>
        <p:spPr>
          <a:xfrm>
            <a:off x="1994311" y="1888088"/>
            <a:ext cx="287950" cy="17837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꺾인 연결선 144"/>
          <p:cNvCxnSpPr>
            <a:stCxn id="77" idx="3"/>
            <a:endCxn id="89" idx="1"/>
          </p:cNvCxnSpPr>
          <p:nvPr/>
        </p:nvCxnSpPr>
        <p:spPr>
          <a:xfrm>
            <a:off x="1994311" y="1888088"/>
            <a:ext cx="287950" cy="43007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꺾인 연결선 146"/>
          <p:cNvCxnSpPr>
            <a:stCxn id="75" idx="3"/>
            <a:endCxn id="73" idx="1"/>
          </p:cNvCxnSpPr>
          <p:nvPr/>
        </p:nvCxnSpPr>
        <p:spPr>
          <a:xfrm flipV="1">
            <a:off x="1994311" y="2680695"/>
            <a:ext cx="287950" cy="23852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꺾인 연결선 148"/>
          <p:cNvCxnSpPr>
            <a:stCxn id="75" idx="3"/>
            <a:endCxn id="76" idx="1"/>
          </p:cNvCxnSpPr>
          <p:nvPr/>
        </p:nvCxnSpPr>
        <p:spPr>
          <a:xfrm flipV="1">
            <a:off x="1994311" y="2915795"/>
            <a:ext cx="287950" cy="342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꺾인 연결선 150"/>
          <p:cNvCxnSpPr>
            <a:stCxn id="75" idx="3"/>
            <a:endCxn id="71" idx="1"/>
          </p:cNvCxnSpPr>
          <p:nvPr/>
        </p:nvCxnSpPr>
        <p:spPr>
          <a:xfrm>
            <a:off x="1994311" y="2919217"/>
            <a:ext cx="287950" cy="23802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꺾인 연결선 152"/>
          <p:cNvCxnSpPr>
            <a:stCxn id="104" idx="3"/>
            <a:endCxn id="105" idx="1"/>
          </p:cNvCxnSpPr>
          <p:nvPr/>
        </p:nvCxnSpPr>
        <p:spPr>
          <a:xfrm flipV="1">
            <a:off x="1994311" y="3528578"/>
            <a:ext cx="287950" cy="40478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꺾인 연결선 154"/>
          <p:cNvCxnSpPr>
            <a:stCxn id="104" idx="3"/>
            <a:endCxn id="106" idx="1"/>
          </p:cNvCxnSpPr>
          <p:nvPr/>
        </p:nvCxnSpPr>
        <p:spPr>
          <a:xfrm flipV="1">
            <a:off x="1994311" y="3768368"/>
            <a:ext cx="287950" cy="16499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꺾인 연결선 156"/>
          <p:cNvCxnSpPr>
            <a:stCxn id="104" idx="3"/>
            <a:endCxn id="107" idx="1"/>
          </p:cNvCxnSpPr>
          <p:nvPr/>
        </p:nvCxnSpPr>
        <p:spPr>
          <a:xfrm>
            <a:off x="1994311" y="3933364"/>
            <a:ext cx="287950" cy="7717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꺾인 연결선 158"/>
          <p:cNvCxnSpPr>
            <a:stCxn id="104" idx="3"/>
            <a:endCxn id="108" idx="1"/>
          </p:cNvCxnSpPr>
          <p:nvPr/>
        </p:nvCxnSpPr>
        <p:spPr>
          <a:xfrm>
            <a:off x="1994311" y="3933364"/>
            <a:ext cx="287950" cy="316441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꺾인 연결선 160"/>
          <p:cNvCxnSpPr>
            <a:stCxn id="104" idx="3"/>
            <a:endCxn id="114" idx="1"/>
          </p:cNvCxnSpPr>
          <p:nvPr/>
        </p:nvCxnSpPr>
        <p:spPr>
          <a:xfrm>
            <a:off x="1994311" y="3933364"/>
            <a:ext cx="287950" cy="55945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꺾인 연결선 162"/>
          <p:cNvCxnSpPr>
            <a:stCxn id="79" idx="3"/>
            <a:endCxn id="93" idx="1"/>
          </p:cNvCxnSpPr>
          <p:nvPr/>
        </p:nvCxnSpPr>
        <p:spPr>
          <a:xfrm>
            <a:off x="3110261" y="1551538"/>
            <a:ext cx="297039" cy="15013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직선 연결선 166"/>
          <p:cNvCxnSpPr>
            <a:stCxn id="91" idx="0"/>
            <a:endCxn id="93" idx="2"/>
          </p:cNvCxnSpPr>
          <p:nvPr/>
        </p:nvCxnSpPr>
        <p:spPr>
          <a:xfrm flipV="1">
            <a:off x="3821300" y="1791675"/>
            <a:ext cx="0" cy="51125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꺾인 연결선 168"/>
          <p:cNvCxnSpPr>
            <a:stCxn id="95" idx="3"/>
            <a:endCxn id="91" idx="1"/>
          </p:cNvCxnSpPr>
          <p:nvPr/>
        </p:nvCxnSpPr>
        <p:spPr>
          <a:xfrm>
            <a:off x="3110261" y="2066464"/>
            <a:ext cx="297039" cy="32646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꺾인 연결선 170"/>
          <p:cNvCxnSpPr>
            <a:stCxn id="89" idx="3"/>
            <a:endCxn id="91" idx="1"/>
          </p:cNvCxnSpPr>
          <p:nvPr/>
        </p:nvCxnSpPr>
        <p:spPr>
          <a:xfrm>
            <a:off x="3110261" y="2318165"/>
            <a:ext cx="297039" cy="7476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꺾인 연결선 172"/>
          <p:cNvCxnSpPr>
            <a:stCxn id="73" idx="3"/>
            <a:endCxn id="91" idx="1"/>
          </p:cNvCxnSpPr>
          <p:nvPr/>
        </p:nvCxnSpPr>
        <p:spPr>
          <a:xfrm flipV="1">
            <a:off x="3110261" y="2392932"/>
            <a:ext cx="297039" cy="28776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꺾인 연결선 174"/>
          <p:cNvCxnSpPr>
            <a:stCxn id="76" idx="3"/>
            <a:endCxn id="91" idx="1"/>
          </p:cNvCxnSpPr>
          <p:nvPr/>
        </p:nvCxnSpPr>
        <p:spPr>
          <a:xfrm flipV="1">
            <a:off x="3110261" y="2392932"/>
            <a:ext cx="297039" cy="52286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꺾인 연결선 176"/>
          <p:cNvCxnSpPr>
            <a:stCxn id="93" idx="3"/>
            <a:endCxn id="97" idx="1"/>
          </p:cNvCxnSpPr>
          <p:nvPr/>
        </p:nvCxnSpPr>
        <p:spPr>
          <a:xfrm flipV="1">
            <a:off x="4235300" y="1441470"/>
            <a:ext cx="245700" cy="260205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꺾인 연결선 178"/>
          <p:cNvCxnSpPr>
            <a:stCxn id="93" idx="3"/>
            <a:endCxn id="101" idx="1"/>
          </p:cNvCxnSpPr>
          <p:nvPr/>
        </p:nvCxnSpPr>
        <p:spPr>
          <a:xfrm>
            <a:off x="4235300" y="1701675"/>
            <a:ext cx="245700" cy="20969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꺾인 연결선 182"/>
          <p:cNvCxnSpPr>
            <a:stCxn id="93" idx="3"/>
            <a:endCxn id="99" idx="1"/>
          </p:cNvCxnSpPr>
          <p:nvPr/>
        </p:nvCxnSpPr>
        <p:spPr>
          <a:xfrm flipV="1">
            <a:off x="4235300" y="1672186"/>
            <a:ext cx="245700" cy="29489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꺾인 연결선 186"/>
          <p:cNvCxnSpPr>
            <a:stCxn id="105" idx="3"/>
            <a:endCxn id="109" idx="1"/>
          </p:cNvCxnSpPr>
          <p:nvPr/>
        </p:nvCxnSpPr>
        <p:spPr>
          <a:xfrm flipV="1">
            <a:off x="3110261" y="3151264"/>
            <a:ext cx="297039" cy="377314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꺾인 연결선 188"/>
          <p:cNvCxnSpPr>
            <a:stCxn id="105" idx="3"/>
            <a:endCxn id="110" idx="1"/>
          </p:cNvCxnSpPr>
          <p:nvPr/>
        </p:nvCxnSpPr>
        <p:spPr>
          <a:xfrm>
            <a:off x="3110261" y="3528578"/>
            <a:ext cx="297039" cy="10425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꺾인 연결선 190"/>
          <p:cNvCxnSpPr>
            <a:stCxn id="114" idx="3"/>
            <a:endCxn id="115" idx="1"/>
          </p:cNvCxnSpPr>
          <p:nvPr/>
        </p:nvCxnSpPr>
        <p:spPr>
          <a:xfrm flipV="1">
            <a:off x="3110261" y="4026793"/>
            <a:ext cx="297039" cy="46602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꺾인 연결선 192"/>
          <p:cNvCxnSpPr>
            <a:stCxn id="114" idx="3"/>
            <a:endCxn id="116" idx="1"/>
          </p:cNvCxnSpPr>
          <p:nvPr/>
        </p:nvCxnSpPr>
        <p:spPr>
          <a:xfrm flipV="1">
            <a:off x="3110261" y="4264406"/>
            <a:ext cx="297039" cy="22841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꺾인 연결선 194"/>
          <p:cNvCxnSpPr>
            <a:stCxn id="114" idx="3"/>
            <a:endCxn id="117" idx="1"/>
          </p:cNvCxnSpPr>
          <p:nvPr/>
        </p:nvCxnSpPr>
        <p:spPr>
          <a:xfrm>
            <a:off x="3110261" y="4492816"/>
            <a:ext cx="297039" cy="1493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꺾인 연결선 196"/>
          <p:cNvCxnSpPr>
            <a:stCxn id="114" idx="3"/>
            <a:endCxn id="118" idx="1"/>
          </p:cNvCxnSpPr>
          <p:nvPr/>
        </p:nvCxnSpPr>
        <p:spPr>
          <a:xfrm>
            <a:off x="3110261" y="4492816"/>
            <a:ext cx="297039" cy="25520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꺾인 연결선 200"/>
          <p:cNvCxnSpPr>
            <a:stCxn id="109" idx="3"/>
            <a:endCxn id="111" idx="1"/>
          </p:cNvCxnSpPr>
          <p:nvPr/>
        </p:nvCxnSpPr>
        <p:spPr>
          <a:xfrm flipV="1">
            <a:off x="4235300" y="2780885"/>
            <a:ext cx="252050" cy="370379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꺾인 연결선 202"/>
          <p:cNvCxnSpPr>
            <a:stCxn id="109" idx="3"/>
            <a:endCxn id="112" idx="1"/>
          </p:cNvCxnSpPr>
          <p:nvPr/>
        </p:nvCxnSpPr>
        <p:spPr>
          <a:xfrm flipV="1">
            <a:off x="4235300" y="3024274"/>
            <a:ext cx="252050" cy="12699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꺾인 연결선 204"/>
          <p:cNvCxnSpPr>
            <a:stCxn id="109" idx="3"/>
            <a:endCxn id="113" idx="1"/>
          </p:cNvCxnSpPr>
          <p:nvPr/>
        </p:nvCxnSpPr>
        <p:spPr>
          <a:xfrm>
            <a:off x="4235300" y="3151264"/>
            <a:ext cx="252050" cy="111184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꺾인 연결선 206"/>
          <p:cNvCxnSpPr>
            <a:stCxn id="110" idx="3"/>
            <a:endCxn id="120" idx="1"/>
          </p:cNvCxnSpPr>
          <p:nvPr/>
        </p:nvCxnSpPr>
        <p:spPr>
          <a:xfrm flipV="1">
            <a:off x="4235300" y="3597399"/>
            <a:ext cx="252050" cy="3543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꺾인 연결선 208"/>
          <p:cNvCxnSpPr>
            <a:stCxn id="110" idx="3"/>
            <a:endCxn id="119" idx="1"/>
          </p:cNvCxnSpPr>
          <p:nvPr/>
        </p:nvCxnSpPr>
        <p:spPr>
          <a:xfrm>
            <a:off x="4235300" y="3632831"/>
            <a:ext cx="252050" cy="2117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꺾인 연결선 210"/>
          <p:cNvCxnSpPr>
            <a:stCxn id="122" idx="3"/>
            <a:endCxn id="130" idx="1"/>
          </p:cNvCxnSpPr>
          <p:nvPr/>
        </p:nvCxnSpPr>
        <p:spPr>
          <a:xfrm flipV="1">
            <a:off x="6061038" y="1845200"/>
            <a:ext cx="190362" cy="342584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꺾인 연결선 212"/>
          <p:cNvCxnSpPr>
            <a:stCxn id="122" idx="3"/>
            <a:endCxn id="123" idx="1"/>
          </p:cNvCxnSpPr>
          <p:nvPr/>
        </p:nvCxnSpPr>
        <p:spPr>
          <a:xfrm flipV="1">
            <a:off x="6061038" y="1133367"/>
            <a:ext cx="190362" cy="1054417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꺾인 연결선 214"/>
          <p:cNvCxnSpPr>
            <a:stCxn id="122" idx="3"/>
            <a:endCxn id="124" idx="1"/>
          </p:cNvCxnSpPr>
          <p:nvPr/>
        </p:nvCxnSpPr>
        <p:spPr>
          <a:xfrm>
            <a:off x="6061038" y="2187784"/>
            <a:ext cx="190362" cy="559332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꺾인 연결선 216"/>
          <p:cNvCxnSpPr>
            <a:stCxn id="122" idx="3"/>
            <a:endCxn id="132" idx="1"/>
          </p:cNvCxnSpPr>
          <p:nvPr/>
        </p:nvCxnSpPr>
        <p:spPr>
          <a:xfrm>
            <a:off x="6061038" y="2187784"/>
            <a:ext cx="190362" cy="1207089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꺾인 연결선 218"/>
          <p:cNvCxnSpPr>
            <a:stCxn id="123" idx="3"/>
            <a:endCxn id="125" idx="1"/>
          </p:cNvCxnSpPr>
          <p:nvPr/>
        </p:nvCxnSpPr>
        <p:spPr>
          <a:xfrm flipV="1">
            <a:off x="7079400" y="886079"/>
            <a:ext cx="252000" cy="247288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꺾인 연결선 220"/>
          <p:cNvCxnSpPr>
            <a:stCxn id="123" idx="3"/>
            <a:endCxn id="126" idx="1"/>
          </p:cNvCxnSpPr>
          <p:nvPr/>
        </p:nvCxnSpPr>
        <p:spPr>
          <a:xfrm>
            <a:off x="7079400" y="1133367"/>
            <a:ext cx="252000" cy="652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꺾인 연결선 222"/>
          <p:cNvCxnSpPr>
            <a:stCxn id="130" idx="3"/>
            <a:endCxn id="127" idx="1"/>
          </p:cNvCxnSpPr>
          <p:nvPr/>
        </p:nvCxnSpPr>
        <p:spPr>
          <a:xfrm flipV="1">
            <a:off x="7079400" y="1609150"/>
            <a:ext cx="252000" cy="23605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꺾인 연결선 224"/>
          <p:cNvCxnSpPr>
            <a:stCxn id="130" idx="3"/>
            <a:endCxn id="129" idx="1"/>
          </p:cNvCxnSpPr>
          <p:nvPr/>
        </p:nvCxnSpPr>
        <p:spPr>
          <a:xfrm>
            <a:off x="7079400" y="1845200"/>
            <a:ext cx="252000" cy="1852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꺾인 연결선 226"/>
          <p:cNvCxnSpPr>
            <a:stCxn id="130" idx="3"/>
            <a:endCxn id="128" idx="1"/>
          </p:cNvCxnSpPr>
          <p:nvPr/>
        </p:nvCxnSpPr>
        <p:spPr>
          <a:xfrm>
            <a:off x="7079400" y="1845200"/>
            <a:ext cx="252000" cy="268646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꺾인 연결선 228"/>
          <p:cNvCxnSpPr>
            <a:stCxn id="124" idx="3"/>
            <a:endCxn id="131" idx="1"/>
          </p:cNvCxnSpPr>
          <p:nvPr/>
        </p:nvCxnSpPr>
        <p:spPr>
          <a:xfrm flipV="1">
            <a:off x="7079400" y="2633622"/>
            <a:ext cx="252000" cy="113494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꺾인 연결선 230"/>
          <p:cNvCxnSpPr>
            <a:stCxn id="124" idx="3"/>
            <a:endCxn id="136" idx="1"/>
          </p:cNvCxnSpPr>
          <p:nvPr/>
        </p:nvCxnSpPr>
        <p:spPr>
          <a:xfrm>
            <a:off x="7079400" y="2747116"/>
            <a:ext cx="252000" cy="141076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꺾인 연결선 232"/>
          <p:cNvCxnSpPr>
            <a:stCxn id="132" idx="3"/>
            <a:endCxn id="134" idx="1"/>
          </p:cNvCxnSpPr>
          <p:nvPr/>
        </p:nvCxnSpPr>
        <p:spPr>
          <a:xfrm flipV="1">
            <a:off x="7079400" y="3307054"/>
            <a:ext cx="252000" cy="87819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꺾인 연결선 234"/>
          <p:cNvCxnSpPr>
            <a:stCxn id="132" idx="3"/>
            <a:endCxn id="133" idx="1"/>
          </p:cNvCxnSpPr>
          <p:nvPr/>
        </p:nvCxnSpPr>
        <p:spPr>
          <a:xfrm>
            <a:off x="7079400" y="3394873"/>
            <a:ext cx="252000" cy="165742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꺾인 연결선 236"/>
          <p:cNvCxnSpPr>
            <a:stCxn id="132" idx="3"/>
            <a:endCxn id="135" idx="1"/>
          </p:cNvCxnSpPr>
          <p:nvPr/>
        </p:nvCxnSpPr>
        <p:spPr>
          <a:xfrm>
            <a:off x="7079400" y="3394873"/>
            <a:ext cx="252000" cy="414421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꺾인 연결선 238"/>
          <p:cNvCxnSpPr>
            <a:stCxn id="123" idx="0"/>
            <a:endCxn id="67" idx="3"/>
          </p:cNvCxnSpPr>
          <p:nvPr/>
        </p:nvCxnSpPr>
        <p:spPr>
          <a:xfrm rot="16200000" flipV="1">
            <a:off x="4732695" y="-889339"/>
            <a:ext cx="310272" cy="3555139"/>
          </a:xfrm>
          <a:prstGeom prst="bentConnector2">
            <a:avLst/>
          </a:prstGeom>
          <a:ln w="15875">
            <a:solidFill>
              <a:srgbClr val="99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모서리가 둥근 직사각형 239"/>
          <p:cNvSpPr/>
          <p:nvPr/>
        </p:nvSpPr>
        <p:spPr>
          <a:xfrm>
            <a:off x="5243219" y="4492816"/>
            <a:ext cx="1127399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로그인</a:t>
            </a:r>
            <a:r>
              <a:rPr lang="en-US" altLang="ko-KR" sz="1000" b="1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로그아웃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242" name="꺾인 연결선 241"/>
          <p:cNvCxnSpPr>
            <a:stCxn id="240" idx="2"/>
            <a:endCxn id="58" idx="2"/>
          </p:cNvCxnSpPr>
          <p:nvPr/>
        </p:nvCxnSpPr>
        <p:spPr>
          <a:xfrm rot="5400000" flipH="1">
            <a:off x="2049121" y="942372"/>
            <a:ext cx="2300759" cy="5214836"/>
          </a:xfrm>
          <a:prstGeom prst="bentConnector3">
            <a:avLst>
              <a:gd name="adj1" fmla="val -9936"/>
            </a:avLst>
          </a:prstGeom>
          <a:ln w="15875"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연결선 243"/>
          <p:cNvCxnSpPr>
            <a:stCxn id="240" idx="0"/>
            <a:endCxn id="122" idx="2"/>
          </p:cNvCxnSpPr>
          <p:nvPr/>
        </p:nvCxnSpPr>
        <p:spPr>
          <a:xfrm flipV="1">
            <a:off x="5806919" y="2291460"/>
            <a:ext cx="1" cy="2201356"/>
          </a:xfrm>
          <a:prstGeom prst="line">
            <a:avLst/>
          </a:prstGeom>
          <a:ln w="15875"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25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4. Gantt Chart</a:t>
            </a:r>
            <a:r>
              <a:rPr lang="ko-KR" altLang="en-US" sz="1800" b="1" dirty="0" err="1" smtClean="0">
                <a:latin typeface="+mj-ea"/>
                <a:ea typeface="+mj-ea"/>
              </a:rPr>
              <a:t>를</a:t>
            </a:r>
            <a:r>
              <a:rPr lang="ko-KR" altLang="en-US" sz="1800" b="1" dirty="0" smtClean="0">
                <a:latin typeface="+mj-ea"/>
                <a:ea typeface="+mj-ea"/>
              </a:rPr>
              <a:t> 이용한 일정관리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1" name="그룹 40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7</a:t>
              </a:r>
              <a:endParaRPr lang="ko-KR" altLang="en-US" dirty="0"/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" y="449837"/>
            <a:ext cx="6690360" cy="451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17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23528" y="451432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35205" y="1012825"/>
            <a:ext cx="86205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웹 페이지를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통해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비회원도 자유롭게 접근하여 영화를 검색 및 조회 할 수 있으며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게시판 그  어느 곳이든 자유롭게 조회가 가능하다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회원가입을 하면 영화에 평점 등록이 가능해지고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자유게시판에서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글 작성이나 댓글 작성을 할 수 있게 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검색 서비스는 영화 제목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태그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예고편을 다중 검색 할 수 있는 시스템을 지원한다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순위 페이지에서는 영화 중 누적 관람객 순이나 평점 순으로 조회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로그인 후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마이 메뉴를 통해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자신이 최근 작성한 글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평점을 확인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회원정보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수정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탈퇴 및 내가 등록한 평점을 확인할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부적절한 언행을 사용한 평점이나 유해 </a:t>
            </a:r>
            <a:r>
              <a:rPr lang="ko-KR" altLang="en-US" sz="1600" dirty="0" err="1" smtClean="0">
                <a:solidFill>
                  <a:schemeClr val="tx1"/>
                </a:solidFill>
                <a:latin typeface="+mn-ea"/>
                <a:ea typeface="+mn-ea"/>
              </a:rPr>
              <a:t>게시글은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 삭제 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6429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515456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관리자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5434" y="1001876"/>
            <a:ext cx="813690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ts val="2300"/>
              </a:lnSpc>
              <a:defRPr sz="1600">
                <a:solidFill>
                  <a:srgbClr val="464646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defRPr>
            </a:lvl1pPr>
          </a:lstStyle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관리자는 회원 목록에서 전체 회원을 검색 및 조회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등록 페이지에서 영화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태그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예고편의 등록을 일괄적으로 처리한다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개봉 예정 영화 중에 날짜가 지난 영화는 한번에 업데이트 할 수 있고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 따로 영화 수정이 가능하여 정보 서비스의 품질을 개선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게시판이나 평점의 부적절한 언행이 보이는 글들은 관리자가 임의로 삭제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2325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1518</Words>
  <Application>Microsoft Office PowerPoint</Application>
  <PresentationFormat>화면 슬라이드 쇼(16:9)</PresentationFormat>
  <Paragraphs>380</Paragraphs>
  <Slides>27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40" baseType="lpstr">
      <vt:lpstr>Bebas Neue</vt:lpstr>
      <vt:lpstr>Fira Sans Extra Condensed Medium</vt:lpstr>
      <vt:lpstr>HY헤드라인M</vt:lpstr>
      <vt:lpstr>Overpass</vt:lpstr>
      <vt:lpstr>Overpass Light</vt:lpstr>
      <vt:lpstr>Roboto Slab Light</vt:lpstr>
      <vt:lpstr>맑은 고딕</vt:lpstr>
      <vt:lpstr>한컴 윤고딕 230</vt:lpstr>
      <vt:lpstr>휴먼모음T</vt:lpstr>
      <vt:lpstr>휴먼엑스포</vt:lpstr>
      <vt:lpstr>Arial</vt:lpstr>
      <vt:lpstr>Wingdings</vt:lpstr>
      <vt:lpstr>Minimal Marketing by Slidesgo XL</vt:lpstr>
      <vt:lpstr>CheeYoon Movie</vt:lpstr>
      <vt:lpstr>INDEX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Cheeyoon movie</dc:title>
  <dc:creator>shwoo</dc:creator>
  <cp:lastModifiedBy>Chee Yun Shin</cp:lastModifiedBy>
  <cp:revision>150</cp:revision>
  <dcterms:modified xsi:type="dcterms:W3CDTF">2023-04-02T14:32:41Z</dcterms:modified>
</cp:coreProperties>
</file>